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18" r:id="rId1"/>
  </p:sldMasterIdLst>
  <p:notesMasterIdLst>
    <p:notesMasterId r:id="rId15"/>
  </p:notesMasterIdLst>
  <p:sldIdLst>
    <p:sldId id="256" r:id="rId2"/>
    <p:sldId id="257" r:id="rId3"/>
    <p:sldId id="258" r:id="rId4"/>
    <p:sldId id="259" r:id="rId5"/>
    <p:sldId id="269" r:id="rId6"/>
    <p:sldId id="261" r:id="rId7"/>
    <p:sldId id="270" r:id="rId8"/>
    <p:sldId id="263" r:id="rId9"/>
    <p:sldId id="271" r:id="rId10"/>
    <p:sldId id="272" r:id="rId11"/>
    <p:sldId id="266" r:id="rId12"/>
    <p:sldId id="267" r:id="rId13"/>
    <p:sldId id="268" r:id="rId14"/>
  </p:sldIdLst>
  <p:sldSz cx="9144000" cy="5143500" type="screen16x9"/>
  <p:notesSz cx="6858000" cy="9144000"/>
  <p:embeddedFontLst>
    <p:embeddedFont>
      <p:font typeface="Gill Sans MT" panose="020B0502020104020203" pitchFamily="34" charset="77"/>
      <p:regular r:id="rId16"/>
      <p:bold r:id="rId17"/>
      <p:italic r:id="rId18"/>
      <p:boldItalic r:id="rId19"/>
    </p:embeddedFont>
    <p:embeddedFont>
      <p:font typeface="Lato" panose="020F0502020204030203" pitchFamily="34" charset="77"/>
      <p:regular r:id="rId20"/>
      <p:bold r:id="rId21"/>
      <p:italic r:id="rId22"/>
      <p:boldItalic r:id="rId2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156" d="100"/>
          <a:sy n="156" d="100"/>
        </p:scale>
        <p:origin x="3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A73CDD-2FC0-48AA-B6E2-C53BE52CD49B}" type="doc">
      <dgm:prSet loTypeId="urn:microsoft.com/office/officeart/2018/layout/CircleProcess" loCatId="simpleprocesssa" qsTypeId="urn:microsoft.com/office/officeart/2005/8/quickstyle/simple1" qsCatId="simple" csTypeId="urn:microsoft.com/office/officeart/2005/8/colors/accent1_2" csCatId="accent1"/>
      <dgm:spPr/>
      <dgm:t>
        <a:bodyPr/>
        <a:lstStyle/>
        <a:p>
          <a:endParaRPr lang="en-US"/>
        </a:p>
      </dgm:t>
    </dgm:pt>
    <dgm:pt modelId="{C677A908-85C1-4BA9-A810-3C9B9E5D47D0}">
      <dgm:prSet/>
      <dgm:spPr/>
      <dgm:t>
        <a:bodyPr/>
        <a:lstStyle/>
        <a:p>
          <a:r>
            <a:rPr lang="en-US" b="1"/>
            <a:t>Problem</a:t>
          </a:r>
          <a:endParaRPr lang="en-US"/>
        </a:p>
      </dgm:t>
    </dgm:pt>
    <dgm:pt modelId="{BF90C902-1C90-491F-90E0-230C440E5CCF}" type="parTrans" cxnId="{5FC45FE0-0396-4643-885D-A8006AF499EA}">
      <dgm:prSet/>
      <dgm:spPr/>
      <dgm:t>
        <a:bodyPr/>
        <a:lstStyle/>
        <a:p>
          <a:endParaRPr lang="en-US"/>
        </a:p>
      </dgm:t>
    </dgm:pt>
    <dgm:pt modelId="{49771807-13EF-49E7-B1E8-9C25515E5CC5}" type="sibTrans" cxnId="{5FC45FE0-0396-4643-885D-A8006AF499EA}">
      <dgm:prSet/>
      <dgm:spPr/>
      <dgm:t>
        <a:bodyPr/>
        <a:lstStyle/>
        <a:p>
          <a:endParaRPr lang="en-US"/>
        </a:p>
      </dgm:t>
    </dgm:pt>
    <dgm:pt modelId="{C0D3C4EB-1FB3-4D97-A657-2A621DCA3920}">
      <dgm:prSet/>
      <dgm:spPr/>
      <dgm:t>
        <a:bodyPr/>
        <a:lstStyle/>
        <a:p>
          <a:r>
            <a:rPr lang="en-US" dirty="0"/>
            <a:t>Startup growth financing dilutes ownership and can be very time consuming</a:t>
          </a:r>
        </a:p>
      </dgm:t>
    </dgm:pt>
    <dgm:pt modelId="{EE059336-6AF8-43F0-9159-F761428C86C8}" type="parTrans" cxnId="{2866B142-23D8-4DFC-BF8E-5354EF7EE891}">
      <dgm:prSet/>
      <dgm:spPr/>
      <dgm:t>
        <a:bodyPr/>
        <a:lstStyle/>
        <a:p>
          <a:endParaRPr lang="en-US"/>
        </a:p>
      </dgm:t>
    </dgm:pt>
    <dgm:pt modelId="{FBBBED12-D1D0-4A3E-A620-E9A671EB6715}" type="sibTrans" cxnId="{2866B142-23D8-4DFC-BF8E-5354EF7EE891}">
      <dgm:prSet/>
      <dgm:spPr/>
      <dgm:t>
        <a:bodyPr/>
        <a:lstStyle/>
        <a:p>
          <a:endParaRPr lang="en-US"/>
        </a:p>
      </dgm:t>
    </dgm:pt>
    <dgm:pt modelId="{547DF864-B045-8E43-913E-077B996049B9}" type="pres">
      <dgm:prSet presAssocID="{63A73CDD-2FC0-48AA-B6E2-C53BE52CD49B}" presName="Name0" presStyleCnt="0">
        <dgm:presLayoutVars>
          <dgm:chMax val="11"/>
          <dgm:chPref val="11"/>
          <dgm:dir/>
          <dgm:resizeHandles/>
        </dgm:presLayoutVars>
      </dgm:prSet>
      <dgm:spPr/>
    </dgm:pt>
    <dgm:pt modelId="{E164C3FE-8EE7-8C45-8969-E3C8C57FA1E9}" type="pres">
      <dgm:prSet presAssocID="{C0D3C4EB-1FB3-4D97-A657-2A621DCA3920}" presName="Accent2" presStyleCnt="0"/>
      <dgm:spPr/>
    </dgm:pt>
    <dgm:pt modelId="{9701898C-3CD9-6740-913C-E0DE1DFB7E79}" type="pres">
      <dgm:prSet presAssocID="{C0D3C4EB-1FB3-4D97-A657-2A621DCA3920}" presName="Accent" presStyleLbl="node1" presStyleIdx="0" presStyleCnt="4"/>
      <dgm:spPr/>
    </dgm:pt>
    <dgm:pt modelId="{24D2BB59-19EB-4740-AB90-3F89CF78FF42}" type="pres">
      <dgm:prSet presAssocID="{C0D3C4EB-1FB3-4D97-A657-2A621DCA3920}" presName="ParentBackground2" presStyleCnt="0"/>
      <dgm:spPr/>
    </dgm:pt>
    <dgm:pt modelId="{EA7325C7-F916-B745-8898-89D01D55B01E}" type="pres">
      <dgm:prSet presAssocID="{C0D3C4EB-1FB3-4D97-A657-2A621DCA3920}" presName="ParentBackground" presStyleLbl="node1" presStyleIdx="1" presStyleCnt="4"/>
      <dgm:spPr/>
    </dgm:pt>
    <dgm:pt modelId="{A3E94808-4CD4-964A-9511-577C0A4F6F5C}" type="pres">
      <dgm:prSet presAssocID="{C0D3C4EB-1FB3-4D97-A657-2A621DCA3920}" presName="Parent2" presStyleLbl="fgAcc0" presStyleIdx="0" presStyleCnt="0">
        <dgm:presLayoutVars>
          <dgm:chMax val="1"/>
          <dgm:chPref val="1"/>
          <dgm:bulletEnabled val="1"/>
        </dgm:presLayoutVars>
      </dgm:prSet>
      <dgm:spPr/>
    </dgm:pt>
    <dgm:pt modelId="{E85F6F98-C54A-914E-92C2-F4ED73BAD997}" type="pres">
      <dgm:prSet presAssocID="{C677A908-85C1-4BA9-A810-3C9B9E5D47D0}" presName="Accent1" presStyleCnt="0"/>
      <dgm:spPr/>
    </dgm:pt>
    <dgm:pt modelId="{085185A9-7573-B64B-9063-605B5DDF7FC7}" type="pres">
      <dgm:prSet presAssocID="{C677A908-85C1-4BA9-A810-3C9B9E5D47D0}" presName="Accent" presStyleLbl="node1" presStyleIdx="2" presStyleCnt="4"/>
      <dgm:spPr/>
    </dgm:pt>
    <dgm:pt modelId="{84FF9F7D-D5FB-7E47-995E-6ED0FBE1F5E8}" type="pres">
      <dgm:prSet presAssocID="{C677A908-85C1-4BA9-A810-3C9B9E5D47D0}" presName="ParentBackground1" presStyleCnt="0"/>
      <dgm:spPr/>
    </dgm:pt>
    <dgm:pt modelId="{FC93ABBB-7416-D449-BDE0-6CCCCA1BB2BD}" type="pres">
      <dgm:prSet presAssocID="{C677A908-85C1-4BA9-A810-3C9B9E5D47D0}" presName="ParentBackground" presStyleLbl="node1" presStyleIdx="3" presStyleCnt="4"/>
      <dgm:spPr/>
    </dgm:pt>
    <dgm:pt modelId="{2397A8F5-7F80-4049-98E0-A53CCD48764A}" type="pres">
      <dgm:prSet presAssocID="{C677A908-85C1-4BA9-A810-3C9B9E5D47D0}" presName="Parent1" presStyleLbl="fgAcc0" presStyleIdx="0" presStyleCnt="0">
        <dgm:presLayoutVars>
          <dgm:chMax val="1"/>
          <dgm:chPref val="1"/>
          <dgm:bulletEnabled val="1"/>
        </dgm:presLayoutVars>
      </dgm:prSet>
      <dgm:spPr/>
    </dgm:pt>
  </dgm:ptLst>
  <dgm:cxnLst>
    <dgm:cxn modelId="{249A772D-0579-B447-B899-DDFC78A36351}" type="presOf" srcId="{C0D3C4EB-1FB3-4D97-A657-2A621DCA3920}" destId="{A3E94808-4CD4-964A-9511-577C0A4F6F5C}" srcOrd="1" destOrd="0" presId="urn:microsoft.com/office/officeart/2018/layout/CircleProcess"/>
    <dgm:cxn modelId="{2866B142-23D8-4DFC-BF8E-5354EF7EE891}" srcId="{63A73CDD-2FC0-48AA-B6E2-C53BE52CD49B}" destId="{C0D3C4EB-1FB3-4D97-A657-2A621DCA3920}" srcOrd="1" destOrd="0" parTransId="{EE059336-6AF8-43F0-9159-F761428C86C8}" sibTransId="{FBBBED12-D1D0-4A3E-A620-E9A671EB6715}"/>
    <dgm:cxn modelId="{305CF36D-6798-9A43-85F3-80559F856F36}" type="presOf" srcId="{C677A908-85C1-4BA9-A810-3C9B9E5D47D0}" destId="{2397A8F5-7F80-4049-98E0-A53CCD48764A}" srcOrd="1" destOrd="0" presId="urn:microsoft.com/office/officeart/2018/layout/CircleProcess"/>
    <dgm:cxn modelId="{78A6F976-D47C-1949-A018-23E9C304D36F}" type="presOf" srcId="{63A73CDD-2FC0-48AA-B6E2-C53BE52CD49B}" destId="{547DF864-B045-8E43-913E-077B996049B9}" srcOrd="0" destOrd="0" presId="urn:microsoft.com/office/officeart/2018/layout/CircleProcess"/>
    <dgm:cxn modelId="{D5884B92-7F52-964F-B4E2-DBFD3C5E7AB2}" type="presOf" srcId="{C0D3C4EB-1FB3-4D97-A657-2A621DCA3920}" destId="{EA7325C7-F916-B745-8898-89D01D55B01E}" srcOrd="0" destOrd="0" presId="urn:microsoft.com/office/officeart/2018/layout/CircleProcess"/>
    <dgm:cxn modelId="{1A2712AC-B9DD-BA40-B5DD-B07ADB28FFCB}" type="presOf" srcId="{C677A908-85C1-4BA9-A810-3C9B9E5D47D0}" destId="{FC93ABBB-7416-D449-BDE0-6CCCCA1BB2BD}" srcOrd="0" destOrd="0" presId="urn:microsoft.com/office/officeart/2018/layout/CircleProcess"/>
    <dgm:cxn modelId="{5FC45FE0-0396-4643-885D-A8006AF499EA}" srcId="{63A73CDD-2FC0-48AA-B6E2-C53BE52CD49B}" destId="{C677A908-85C1-4BA9-A810-3C9B9E5D47D0}" srcOrd="0" destOrd="0" parTransId="{BF90C902-1C90-491F-90E0-230C440E5CCF}" sibTransId="{49771807-13EF-49E7-B1E8-9C25515E5CC5}"/>
    <dgm:cxn modelId="{04C6FB11-9A74-EB4E-AD9C-0CF07AC03119}" type="presParOf" srcId="{547DF864-B045-8E43-913E-077B996049B9}" destId="{E164C3FE-8EE7-8C45-8969-E3C8C57FA1E9}" srcOrd="0" destOrd="0" presId="urn:microsoft.com/office/officeart/2018/layout/CircleProcess"/>
    <dgm:cxn modelId="{93916ED5-7B44-F142-B74E-3640E2D8BF38}" type="presParOf" srcId="{E164C3FE-8EE7-8C45-8969-E3C8C57FA1E9}" destId="{9701898C-3CD9-6740-913C-E0DE1DFB7E79}" srcOrd="0" destOrd="0" presId="urn:microsoft.com/office/officeart/2018/layout/CircleProcess"/>
    <dgm:cxn modelId="{C305F34C-91A0-3747-9304-06E04EBF6C4C}" type="presParOf" srcId="{547DF864-B045-8E43-913E-077B996049B9}" destId="{24D2BB59-19EB-4740-AB90-3F89CF78FF42}" srcOrd="1" destOrd="0" presId="urn:microsoft.com/office/officeart/2018/layout/CircleProcess"/>
    <dgm:cxn modelId="{49BCA95E-B2C8-BB49-A26A-EA9D397D5C56}" type="presParOf" srcId="{24D2BB59-19EB-4740-AB90-3F89CF78FF42}" destId="{EA7325C7-F916-B745-8898-89D01D55B01E}" srcOrd="0" destOrd="0" presId="urn:microsoft.com/office/officeart/2018/layout/CircleProcess"/>
    <dgm:cxn modelId="{C76C3E44-FCAB-404D-A0BA-B42C960B1A74}" type="presParOf" srcId="{547DF864-B045-8E43-913E-077B996049B9}" destId="{A3E94808-4CD4-964A-9511-577C0A4F6F5C}" srcOrd="2" destOrd="0" presId="urn:microsoft.com/office/officeart/2018/layout/CircleProcess"/>
    <dgm:cxn modelId="{318769DF-F517-7449-93FB-1B34C0BB901F}" type="presParOf" srcId="{547DF864-B045-8E43-913E-077B996049B9}" destId="{E85F6F98-C54A-914E-92C2-F4ED73BAD997}" srcOrd="3" destOrd="0" presId="urn:microsoft.com/office/officeart/2018/layout/CircleProcess"/>
    <dgm:cxn modelId="{0B23DE4A-4709-854E-92DA-96E0E8BC3047}" type="presParOf" srcId="{E85F6F98-C54A-914E-92C2-F4ED73BAD997}" destId="{085185A9-7573-B64B-9063-605B5DDF7FC7}" srcOrd="0" destOrd="0" presId="urn:microsoft.com/office/officeart/2018/layout/CircleProcess"/>
    <dgm:cxn modelId="{9B5CFBD2-0A0C-694E-ABE3-324B0BD5CA3C}" type="presParOf" srcId="{547DF864-B045-8E43-913E-077B996049B9}" destId="{84FF9F7D-D5FB-7E47-995E-6ED0FBE1F5E8}" srcOrd="4" destOrd="0" presId="urn:microsoft.com/office/officeart/2018/layout/CircleProcess"/>
    <dgm:cxn modelId="{E3E59CE3-D3D3-6747-A847-DABB06C4FE1B}" type="presParOf" srcId="{84FF9F7D-D5FB-7E47-995E-6ED0FBE1F5E8}" destId="{FC93ABBB-7416-D449-BDE0-6CCCCA1BB2BD}" srcOrd="0" destOrd="0" presId="urn:microsoft.com/office/officeart/2018/layout/CircleProcess"/>
    <dgm:cxn modelId="{38513AB6-9D07-F741-963E-AD19AE050C52}" type="presParOf" srcId="{547DF864-B045-8E43-913E-077B996049B9}" destId="{2397A8F5-7F80-4049-98E0-A53CCD48764A}" srcOrd="5" destOrd="0" presId="urn:microsoft.com/office/officeart/2018/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C10FBE-2366-46C1-8753-A21150696B63}"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4D93006D-9E29-40D2-B4D3-D48A917831B3}">
      <dgm:prSet/>
      <dgm:spPr/>
      <dgm:t>
        <a:bodyPr/>
        <a:lstStyle/>
        <a:p>
          <a:r>
            <a:rPr lang="en-US"/>
            <a:t>Python</a:t>
          </a:r>
        </a:p>
      </dgm:t>
    </dgm:pt>
    <dgm:pt modelId="{F60C51B1-5738-4EEF-84B3-C9B8047CBCDD}" type="parTrans" cxnId="{D70A2301-7C27-401B-93C3-3CA3D502B7AE}">
      <dgm:prSet/>
      <dgm:spPr/>
      <dgm:t>
        <a:bodyPr/>
        <a:lstStyle/>
        <a:p>
          <a:endParaRPr lang="en-US"/>
        </a:p>
      </dgm:t>
    </dgm:pt>
    <dgm:pt modelId="{654EF1E1-E9AD-487D-B85E-229D708327B7}" type="sibTrans" cxnId="{D70A2301-7C27-401B-93C3-3CA3D502B7AE}">
      <dgm:prSet/>
      <dgm:spPr/>
      <dgm:t>
        <a:bodyPr/>
        <a:lstStyle/>
        <a:p>
          <a:endParaRPr lang="en-US"/>
        </a:p>
      </dgm:t>
    </dgm:pt>
    <dgm:pt modelId="{04E1C8C9-17AF-4377-971B-2D0904193BD0}">
      <dgm:prSet/>
      <dgm:spPr/>
      <dgm:t>
        <a:bodyPr/>
        <a:lstStyle/>
        <a:p>
          <a:r>
            <a:rPr lang="en-US"/>
            <a:t>Pandas</a:t>
          </a:r>
        </a:p>
      </dgm:t>
    </dgm:pt>
    <dgm:pt modelId="{F64C241A-97E0-47B1-995F-F1CA6BBFB22E}" type="parTrans" cxnId="{75C777F8-D7DA-4E1F-9528-DE95CE2A8B88}">
      <dgm:prSet/>
      <dgm:spPr/>
      <dgm:t>
        <a:bodyPr/>
        <a:lstStyle/>
        <a:p>
          <a:endParaRPr lang="en-US"/>
        </a:p>
      </dgm:t>
    </dgm:pt>
    <dgm:pt modelId="{6D0FB3F5-C1C5-4CCA-B543-A72A3B7EAAF0}" type="sibTrans" cxnId="{75C777F8-D7DA-4E1F-9528-DE95CE2A8B88}">
      <dgm:prSet/>
      <dgm:spPr/>
      <dgm:t>
        <a:bodyPr/>
        <a:lstStyle/>
        <a:p>
          <a:endParaRPr lang="en-US"/>
        </a:p>
      </dgm:t>
    </dgm:pt>
    <dgm:pt modelId="{DC7D1AB7-C35E-4EBB-B2F3-49CE06B6C481}">
      <dgm:prSet/>
      <dgm:spPr/>
      <dgm:t>
        <a:bodyPr/>
        <a:lstStyle/>
        <a:p>
          <a:r>
            <a:rPr lang="en-US"/>
            <a:t>Numpy</a:t>
          </a:r>
        </a:p>
      </dgm:t>
    </dgm:pt>
    <dgm:pt modelId="{10910159-60D6-46D9-89E4-18BF99097B86}" type="parTrans" cxnId="{198A3E43-FED6-40C4-9A6C-26DA78049732}">
      <dgm:prSet/>
      <dgm:spPr/>
      <dgm:t>
        <a:bodyPr/>
        <a:lstStyle/>
        <a:p>
          <a:endParaRPr lang="en-US"/>
        </a:p>
      </dgm:t>
    </dgm:pt>
    <dgm:pt modelId="{8CA9C4E1-DCA1-4CCF-A75D-A2F58C1B9B0D}" type="sibTrans" cxnId="{198A3E43-FED6-40C4-9A6C-26DA78049732}">
      <dgm:prSet/>
      <dgm:spPr/>
      <dgm:t>
        <a:bodyPr/>
        <a:lstStyle/>
        <a:p>
          <a:endParaRPr lang="en-US"/>
        </a:p>
      </dgm:t>
    </dgm:pt>
    <dgm:pt modelId="{2129AD42-DAAC-4DAA-A0FA-9F2463B77972}">
      <dgm:prSet/>
      <dgm:spPr/>
      <dgm:t>
        <a:bodyPr/>
        <a:lstStyle/>
        <a:p>
          <a:r>
            <a:rPr lang="en-US"/>
            <a:t>SKLearn</a:t>
          </a:r>
        </a:p>
      </dgm:t>
    </dgm:pt>
    <dgm:pt modelId="{9B0C6B45-732F-458C-A2BD-F993758D2E57}" type="parTrans" cxnId="{9ED00A0C-87F5-4FAB-BD14-CBFCF67E8450}">
      <dgm:prSet/>
      <dgm:spPr/>
      <dgm:t>
        <a:bodyPr/>
        <a:lstStyle/>
        <a:p>
          <a:endParaRPr lang="en-US"/>
        </a:p>
      </dgm:t>
    </dgm:pt>
    <dgm:pt modelId="{D5964D89-FCC7-4074-9B31-4E61F8F0C12F}" type="sibTrans" cxnId="{9ED00A0C-87F5-4FAB-BD14-CBFCF67E8450}">
      <dgm:prSet/>
      <dgm:spPr/>
      <dgm:t>
        <a:bodyPr/>
        <a:lstStyle/>
        <a:p>
          <a:endParaRPr lang="en-US"/>
        </a:p>
      </dgm:t>
    </dgm:pt>
    <dgm:pt modelId="{534A4B48-0114-43BA-88BD-9D3AF69B55C8}">
      <dgm:prSet/>
      <dgm:spPr/>
      <dgm:t>
        <a:bodyPr/>
        <a:lstStyle/>
        <a:p>
          <a:r>
            <a:rPr lang="en-US"/>
            <a:t>MatPlotLab</a:t>
          </a:r>
        </a:p>
      </dgm:t>
    </dgm:pt>
    <dgm:pt modelId="{593CE2CB-6C7C-4999-8619-146579C05D29}" type="parTrans" cxnId="{7E17FC60-F3A9-42EA-A151-7A2F22E1D40F}">
      <dgm:prSet/>
      <dgm:spPr/>
      <dgm:t>
        <a:bodyPr/>
        <a:lstStyle/>
        <a:p>
          <a:endParaRPr lang="en-US"/>
        </a:p>
      </dgm:t>
    </dgm:pt>
    <dgm:pt modelId="{3A439599-3223-4F8F-8EF0-324475E3019F}" type="sibTrans" cxnId="{7E17FC60-F3A9-42EA-A151-7A2F22E1D40F}">
      <dgm:prSet/>
      <dgm:spPr/>
      <dgm:t>
        <a:bodyPr/>
        <a:lstStyle/>
        <a:p>
          <a:endParaRPr lang="en-US"/>
        </a:p>
      </dgm:t>
    </dgm:pt>
    <dgm:pt modelId="{BCA35038-CB36-4459-A69C-DFEB65E7022E}">
      <dgm:prSet/>
      <dgm:spPr/>
      <dgm:t>
        <a:bodyPr/>
        <a:lstStyle/>
        <a:p>
          <a:r>
            <a:rPr lang="en-US"/>
            <a:t>hvplot</a:t>
          </a:r>
        </a:p>
      </dgm:t>
    </dgm:pt>
    <dgm:pt modelId="{78F385E4-6885-4186-A57D-4B9BBAEDFBA7}" type="parTrans" cxnId="{14C2EE1D-7FC5-4D1F-BC40-D07A11792F79}">
      <dgm:prSet/>
      <dgm:spPr/>
      <dgm:t>
        <a:bodyPr/>
        <a:lstStyle/>
        <a:p>
          <a:endParaRPr lang="en-US"/>
        </a:p>
      </dgm:t>
    </dgm:pt>
    <dgm:pt modelId="{C8ECE93E-2BE0-4EDF-B402-BD2886866AE5}" type="sibTrans" cxnId="{14C2EE1D-7FC5-4D1F-BC40-D07A11792F79}">
      <dgm:prSet/>
      <dgm:spPr/>
      <dgm:t>
        <a:bodyPr/>
        <a:lstStyle/>
        <a:p>
          <a:endParaRPr lang="en-US"/>
        </a:p>
      </dgm:t>
    </dgm:pt>
    <dgm:pt modelId="{BF7C0065-F07D-46DD-B481-A022147B9A93}">
      <dgm:prSet/>
      <dgm:spPr/>
      <dgm:t>
        <a:bodyPr/>
        <a:lstStyle/>
        <a:p>
          <a:r>
            <a:rPr lang="en-US"/>
            <a:t>Amazon Lex</a:t>
          </a:r>
        </a:p>
      </dgm:t>
    </dgm:pt>
    <dgm:pt modelId="{6646D955-2D37-47F3-8455-7D3CD32505EC}" type="parTrans" cxnId="{B446050C-8E32-46DD-A2A7-6585096D1830}">
      <dgm:prSet/>
      <dgm:spPr/>
      <dgm:t>
        <a:bodyPr/>
        <a:lstStyle/>
        <a:p>
          <a:endParaRPr lang="en-US"/>
        </a:p>
      </dgm:t>
    </dgm:pt>
    <dgm:pt modelId="{3A0D110B-6A7B-4635-BA1D-2389B7FF5F64}" type="sibTrans" cxnId="{B446050C-8E32-46DD-A2A7-6585096D1830}">
      <dgm:prSet/>
      <dgm:spPr/>
      <dgm:t>
        <a:bodyPr/>
        <a:lstStyle/>
        <a:p>
          <a:endParaRPr lang="en-US"/>
        </a:p>
      </dgm:t>
    </dgm:pt>
    <dgm:pt modelId="{2D538E1D-D07F-4875-9650-7AC1C314D1E0}">
      <dgm:prSet/>
      <dgm:spPr/>
      <dgm:t>
        <a:bodyPr/>
        <a:lstStyle/>
        <a:p>
          <a:r>
            <a:rPr lang="en-US" dirty="0"/>
            <a:t>Kaggle</a:t>
          </a:r>
        </a:p>
      </dgm:t>
    </dgm:pt>
    <dgm:pt modelId="{92DCD52A-C5C4-4ACF-8078-BA8F46A76D76}" type="parTrans" cxnId="{04AFB3A0-7DA9-4682-8898-579DDE259390}">
      <dgm:prSet/>
      <dgm:spPr/>
      <dgm:t>
        <a:bodyPr/>
        <a:lstStyle/>
        <a:p>
          <a:endParaRPr lang="en-US"/>
        </a:p>
      </dgm:t>
    </dgm:pt>
    <dgm:pt modelId="{3A17E432-35E1-4CBE-BDE8-A244C63F166B}" type="sibTrans" cxnId="{04AFB3A0-7DA9-4682-8898-579DDE259390}">
      <dgm:prSet/>
      <dgm:spPr/>
      <dgm:t>
        <a:bodyPr/>
        <a:lstStyle/>
        <a:p>
          <a:endParaRPr lang="en-US"/>
        </a:p>
      </dgm:t>
    </dgm:pt>
    <dgm:pt modelId="{47516D6E-822A-C841-AAD6-4F9BEE8BCB8A}" type="pres">
      <dgm:prSet presAssocID="{3BC10FBE-2366-46C1-8753-A21150696B63}" presName="diagram" presStyleCnt="0">
        <dgm:presLayoutVars>
          <dgm:dir/>
          <dgm:resizeHandles val="exact"/>
        </dgm:presLayoutVars>
      </dgm:prSet>
      <dgm:spPr/>
    </dgm:pt>
    <dgm:pt modelId="{EC1300FB-21EA-A643-9C38-F84D8AAD8568}" type="pres">
      <dgm:prSet presAssocID="{4D93006D-9E29-40D2-B4D3-D48A917831B3}" presName="node" presStyleLbl="node1" presStyleIdx="0" presStyleCnt="8">
        <dgm:presLayoutVars>
          <dgm:bulletEnabled val="1"/>
        </dgm:presLayoutVars>
      </dgm:prSet>
      <dgm:spPr/>
    </dgm:pt>
    <dgm:pt modelId="{B2003C9B-F7C9-8C4E-805B-43BBF6E452DF}" type="pres">
      <dgm:prSet presAssocID="{654EF1E1-E9AD-487D-B85E-229D708327B7}" presName="sibTrans" presStyleCnt="0"/>
      <dgm:spPr/>
    </dgm:pt>
    <dgm:pt modelId="{422E444C-6464-5A42-9579-7F1D8F0C69FA}" type="pres">
      <dgm:prSet presAssocID="{04E1C8C9-17AF-4377-971B-2D0904193BD0}" presName="node" presStyleLbl="node1" presStyleIdx="1" presStyleCnt="8">
        <dgm:presLayoutVars>
          <dgm:bulletEnabled val="1"/>
        </dgm:presLayoutVars>
      </dgm:prSet>
      <dgm:spPr/>
    </dgm:pt>
    <dgm:pt modelId="{A4FA346C-CF10-D541-A48F-C7E577BCA7BF}" type="pres">
      <dgm:prSet presAssocID="{6D0FB3F5-C1C5-4CCA-B543-A72A3B7EAAF0}" presName="sibTrans" presStyleCnt="0"/>
      <dgm:spPr/>
    </dgm:pt>
    <dgm:pt modelId="{61445239-D9FA-B240-8575-4CF8991D112D}" type="pres">
      <dgm:prSet presAssocID="{DC7D1AB7-C35E-4EBB-B2F3-49CE06B6C481}" presName="node" presStyleLbl="node1" presStyleIdx="2" presStyleCnt="8">
        <dgm:presLayoutVars>
          <dgm:bulletEnabled val="1"/>
        </dgm:presLayoutVars>
      </dgm:prSet>
      <dgm:spPr/>
    </dgm:pt>
    <dgm:pt modelId="{5E6408C0-623D-6C45-9097-B8DEF5D87873}" type="pres">
      <dgm:prSet presAssocID="{8CA9C4E1-DCA1-4CCF-A75D-A2F58C1B9B0D}" presName="sibTrans" presStyleCnt="0"/>
      <dgm:spPr/>
    </dgm:pt>
    <dgm:pt modelId="{85DC7ED6-39DE-DB40-A350-4E8AE1DD068F}" type="pres">
      <dgm:prSet presAssocID="{2129AD42-DAAC-4DAA-A0FA-9F2463B77972}" presName="node" presStyleLbl="node1" presStyleIdx="3" presStyleCnt="8">
        <dgm:presLayoutVars>
          <dgm:bulletEnabled val="1"/>
        </dgm:presLayoutVars>
      </dgm:prSet>
      <dgm:spPr/>
    </dgm:pt>
    <dgm:pt modelId="{90E15410-1387-294C-A3C1-ED1B4825BB32}" type="pres">
      <dgm:prSet presAssocID="{D5964D89-FCC7-4074-9B31-4E61F8F0C12F}" presName="sibTrans" presStyleCnt="0"/>
      <dgm:spPr/>
    </dgm:pt>
    <dgm:pt modelId="{A94BE45E-ECE8-954C-B6DF-08DE2FC455BD}" type="pres">
      <dgm:prSet presAssocID="{534A4B48-0114-43BA-88BD-9D3AF69B55C8}" presName="node" presStyleLbl="node1" presStyleIdx="4" presStyleCnt="8">
        <dgm:presLayoutVars>
          <dgm:bulletEnabled val="1"/>
        </dgm:presLayoutVars>
      </dgm:prSet>
      <dgm:spPr/>
    </dgm:pt>
    <dgm:pt modelId="{AABEE287-609B-DA42-AA0F-AA9B51BB59FC}" type="pres">
      <dgm:prSet presAssocID="{3A439599-3223-4F8F-8EF0-324475E3019F}" presName="sibTrans" presStyleCnt="0"/>
      <dgm:spPr/>
    </dgm:pt>
    <dgm:pt modelId="{CC413F8F-3286-524E-B570-2FF102E5A464}" type="pres">
      <dgm:prSet presAssocID="{BCA35038-CB36-4459-A69C-DFEB65E7022E}" presName="node" presStyleLbl="node1" presStyleIdx="5" presStyleCnt="8">
        <dgm:presLayoutVars>
          <dgm:bulletEnabled val="1"/>
        </dgm:presLayoutVars>
      </dgm:prSet>
      <dgm:spPr/>
    </dgm:pt>
    <dgm:pt modelId="{D63C09F4-EDCA-414F-A98D-276BE6AF971A}" type="pres">
      <dgm:prSet presAssocID="{C8ECE93E-2BE0-4EDF-B402-BD2886866AE5}" presName="sibTrans" presStyleCnt="0"/>
      <dgm:spPr/>
    </dgm:pt>
    <dgm:pt modelId="{43EA41E1-F63C-274D-B555-9E971B388F84}" type="pres">
      <dgm:prSet presAssocID="{BF7C0065-F07D-46DD-B481-A022147B9A93}" presName="node" presStyleLbl="node1" presStyleIdx="6" presStyleCnt="8">
        <dgm:presLayoutVars>
          <dgm:bulletEnabled val="1"/>
        </dgm:presLayoutVars>
      </dgm:prSet>
      <dgm:spPr/>
    </dgm:pt>
    <dgm:pt modelId="{3FFDEC8D-12D8-D54C-8803-7E8BF6670148}" type="pres">
      <dgm:prSet presAssocID="{3A0D110B-6A7B-4635-BA1D-2389B7FF5F64}" presName="sibTrans" presStyleCnt="0"/>
      <dgm:spPr/>
    </dgm:pt>
    <dgm:pt modelId="{C6F985E1-6B8E-7649-A991-99EA336F3B39}" type="pres">
      <dgm:prSet presAssocID="{2D538E1D-D07F-4875-9650-7AC1C314D1E0}" presName="node" presStyleLbl="node1" presStyleIdx="7" presStyleCnt="8">
        <dgm:presLayoutVars>
          <dgm:bulletEnabled val="1"/>
        </dgm:presLayoutVars>
      </dgm:prSet>
      <dgm:spPr/>
    </dgm:pt>
  </dgm:ptLst>
  <dgm:cxnLst>
    <dgm:cxn modelId="{D70A2301-7C27-401B-93C3-3CA3D502B7AE}" srcId="{3BC10FBE-2366-46C1-8753-A21150696B63}" destId="{4D93006D-9E29-40D2-B4D3-D48A917831B3}" srcOrd="0" destOrd="0" parTransId="{F60C51B1-5738-4EEF-84B3-C9B8047CBCDD}" sibTransId="{654EF1E1-E9AD-487D-B85E-229D708327B7}"/>
    <dgm:cxn modelId="{B446050C-8E32-46DD-A2A7-6585096D1830}" srcId="{3BC10FBE-2366-46C1-8753-A21150696B63}" destId="{BF7C0065-F07D-46DD-B481-A022147B9A93}" srcOrd="6" destOrd="0" parTransId="{6646D955-2D37-47F3-8455-7D3CD32505EC}" sibTransId="{3A0D110B-6A7B-4635-BA1D-2389B7FF5F64}"/>
    <dgm:cxn modelId="{9ED00A0C-87F5-4FAB-BD14-CBFCF67E8450}" srcId="{3BC10FBE-2366-46C1-8753-A21150696B63}" destId="{2129AD42-DAAC-4DAA-A0FA-9F2463B77972}" srcOrd="3" destOrd="0" parTransId="{9B0C6B45-732F-458C-A2BD-F993758D2E57}" sibTransId="{D5964D89-FCC7-4074-9B31-4E61F8F0C12F}"/>
    <dgm:cxn modelId="{9E5E781B-F284-C84C-9857-B9B31B62DB0D}" type="presOf" srcId="{4D93006D-9E29-40D2-B4D3-D48A917831B3}" destId="{EC1300FB-21EA-A643-9C38-F84D8AAD8568}" srcOrd="0" destOrd="0" presId="urn:microsoft.com/office/officeart/2005/8/layout/default"/>
    <dgm:cxn modelId="{14C2EE1D-7FC5-4D1F-BC40-D07A11792F79}" srcId="{3BC10FBE-2366-46C1-8753-A21150696B63}" destId="{BCA35038-CB36-4459-A69C-DFEB65E7022E}" srcOrd="5" destOrd="0" parTransId="{78F385E4-6885-4186-A57D-4B9BBAEDFBA7}" sibTransId="{C8ECE93E-2BE0-4EDF-B402-BD2886866AE5}"/>
    <dgm:cxn modelId="{198A3E43-FED6-40C4-9A6C-26DA78049732}" srcId="{3BC10FBE-2366-46C1-8753-A21150696B63}" destId="{DC7D1AB7-C35E-4EBB-B2F3-49CE06B6C481}" srcOrd="2" destOrd="0" parTransId="{10910159-60D6-46D9-89E4-18BF99097B86}" sibTransId="{8CA9C4E1-DCA1-4CCF-A75D-A2F58C1B9B0D}"/>
    <dgm:cxn modelId="{E55BF44B-F0D5-5647-AD1D-4C39B1150A26}" type="presOf" srcId="{04E1C8C9-17AF-4377-971B-2D0904193BD0}" destId="{422E444C-6464-5A42-9579-7F1D8F0C69FA}" srcOrd="0" destOrd="0" presId="urn:microsoft.com/office/officeart/2005/8/layout/default"/>
    <dgm:cxn modelId="{1361E15A-D8CD-764E-8D67-595D48C2659C}" type="presOf" srcId="{BCA35038-CB36-4459-A69C-DFEB65E7022E}" destId="{CC413F8F-3286-524E-B570-2FF102E5A464}" srcOrd="0" destOrd="0" presId="urn:microsoft.com/office/officeart/2005/8/layout/default"/>
    <dgm:cxn modelId="{7E17FC60-F3A9-42EA-A151-7A2F22E1D40F}" srcId="{3BC10FBE-2366-46C1-8753-A21150696B63}" destId="{534A4B48-0114-43BA-88BD-9D3AF69B55C8}" srcOrd="4" destOrd="0" parTransId="{593CE2CB-6C7C-4999-8619-146579C05D29}" sibTransId="{3A439599-3223-4F8F-8EF0-324475E3019F}"/>
    <dgm:cxn modelId="{822D4C65-1588-574A-A228-7548F8BB3AB8}" type="presOf" srcId="{2D538E1D-D07F-4875-9650-7AC1C314D1E0}" destId="{C6F985E1-6B8E-7649-A991-99EA336F3B39}" srcOrd="0" destOrd="0" presId="urn:microsoft.com/office/officeart/2005/8/layout/default"/>
    <dgm:cxn modelId="{5D73A976-113E-8B49-AF7D-BC9715CE0DB1}" type="presOf" srcId="{DC7D1AB7-C35E-4EBB-B2F3-49CE06B6C481}" destId="{61445239-D9FA-B240-8575-4CF8991D112D}" srcOrd="0" destOrd="0" presId="urn:microsoft.com/office/officeart/2005/8/layout/default"/>
    <dgm:cxn modelId="{D58AB49B-703B-2447-8BF0-B400A16827A0}" type="presOf" srcId="{3BC10FBE-2366-46C1-8753-A21150696B63}" destId="{47516D6E-822A-C841-AAD6-4F9BEE8BCB8A}" srcOrd="0" destOrd="0" presId="urn:microsoft.com/office/officeart/2005/8/layout/default"/>
    <dgm:cxn modelId="{04AFB3A0-7DA9-4682-8898-579DDE259390}" srcId="{3BC10FBE-2366-46C1-8753-A21150696B63}" destId="{2D538E1D-D07F-4875-9650-7AC1C314D1E0}" srcOrd="7" destOrd="0" parTransId="{92DCD52A-C5C4-4ACF-8078-BA8F46A76D76}" sibTransId="{3A17E432-35E1-4CBE-BDE8-A244C63F166B}"/>
    <dgm:cxn modelId="{D68072A2-F639-5648-B0A3-A53A38FF2DEA}" type="presOf" srcId="{2129AD42-DAAC-4DAA-A0FA-9F2463B77972}" destId="{85DC7ED6-39DE-DB40-A350-4E8AE1DD068F}" srcOrd="0" destOrd="0" presId="urn:microsoft.com/office/officeart/2005/8/layout/default"/>
    <dgm:cxn modelId="{277515C1-17C5-694A-8249-69B98F5194F4}" type="presOf" srcId="{BF7C0065-F07D-46DD-B481-A022147B9A93}" destId="{43EA41E1-F63C-274D-B555-9E971B388F84}" srcOrd="0" destOrd="0" presId="urn:microsoft.com/office/officeart/2005/8/layout/default"/>
    <dgm:cxn modelId="{3240EEE6-5F6C-F046-BAAE-2D314BE3204B}" type="presOf" srcId="{534A4B48-0114-43BA-88BD-9D3AF69B55C8}" destId="{A94BE45E-ECE8-954C-B6DF-08DE2FC455BD}" srcOrd="0" destOrd="0" presId="urn:microsoft.com/office/officeart/2005/8/layout/default"/>
    <dgm:cxn modelId="{75C777F8-D7DA-4E1F-9528-DE95CE2A8B88}" srcId="{3BC10FBE-2366-46C1-8753-A21150696B63}" destId="{04E1C8C9-17AF-4377-971B-2D0904193BD0}" srcOrd="1" destOrd="0" parTransId="{F64C241A-97E0-47B1-995F-F1CA6BBFB22E}" sibTransId="{6D0FB3F5-C1C5-4CCA-B543-A72A3B7EAAF0}"/>
    <dgm:cxn modelId="{C2FA41DA-28FF-C54C-89D2-EEF873CD16BA}" type="presParOf" srcId="{47516D6E-822A-C841-AAD6-4F9BEE8BCB8A}" destId="{EC1300FB-21EA-A643-9C38-F84D8AAD8568}" srcOrd="0" destOrd="0" presId="urn:microsoft.com/office/officeart/2005/8/layout/default"/>
    <dgm:cxn modelId="{E2597ED6-A247-004D-9A80-0E8E7F2F832F}" type="presParOf" srcId="{47516D6E-822A-C841-AAD6-4F9BEE8BCB8A}" destId="{B2003C9B-F7C9-8C4E-805B-43BBF6E452DF}" srcOrd="1" destOrd="0" presId="urn:microsoft.com/office/officeart/2005/8/layout/default"/>
    <dgm:cxn modelId="{B5509787-A55D-284E-BEAE-A542B0B94067}" type="presParOf" srcId="{47516D6E-822A-C841-AAD6-4F9BEE8BCB8A}" destId="{422E444C-6464-5A42-9579-7F1D8F0C69FA}" srcOrd="2" destOrd="0" presId="urn:microsoft.com/office/officeart/2005/8/layout/default"/>
    <dgm:cxn modelId="{CA249BA9-4471-1A4E-9E90-B981D5A8E8AC}" type="presParOf" srcId="{47516D6E-822A-C841-AAD6-4F9BEE8BCB8A}" destId="{A4FA346C-CF10-D541-A48F-C7E577BCA7BF}" srcOrd="3" destOrd="0" presId="urn:microsoft.com/office/officeart/2005/8/layout/default"/>
    <dgm:cxn modelId="{3F46D329-D5EF-5849-86D1-11D8CB9A91DF}" type="presParOf" srcId="{47516D6E-822A-C841-AAD6-4F9BEE8BCB8A}" destId="{61445239-D9FA-B240-8575-4CF8991D112D}" srcOrd="4" destOrd="0" presId="urn:microsoft.com/office/officeart/2005/8/layout/default"/>
    <dgm:cxn modelId="{056EFDF2-BD99-D948-8DF4-52491814D85E}" type="presParOf" srcId="{47516D6E-822A-C841-AAD6-4F9BEE8BCB8A}" destId="{5E6408C0-623D-6C45-9097-B8DEF5D87873}" srcOrd="5" destOrd="0" presId="urn:microsoft.com/office/officeart/2005/8/layout/default"/>
    <dgm:cxn modelId="{82043853-97B4-5F44-927D-D98854979C7F}" type="presParOf" srcId="{47516D6E-822A-C841-AAD6-4F9BEE8BCB8A}" destId="{85DC7ED6-39DE-DB40-A350-4E8AE1DD068F}" srcOrd="6" destOrd="0" presId="urn:microsoft.com/office/officeart/2005/8/layout/default"/>
    <dgm:cxn modelId="{A8A1F115-6A2C-1F42-8BDC-37D89E46D7B3}" type="presParOf" srcId="{47516D6E-822A-C841-AAD6-4F9BEE8BCB8A}" destId="{90E15410-1387-294C-A3C1-ED1B4825BB32}" srcOrd="7" destOrd="0" presId="urn:microsoft.com/office/officeart/2005/8/layout/default"/>
    <dgm:cxn modelId="{A3B7F5A3-83EE-CD4D-AF47-C68048E05472}" type="presParOf" srcId="{47516D6E-822A-C841-AAD6-4F9BEE8BCB8A}" destId="{A94BE45E-ECE8-954C-B6DF-08DE2FC455BD}" srcOrd="8" destOrd="0" presId="urn:microsoft.com/office/officeart/2005/8/layout/default"/>
    <dgm:cxn modelId="{C19CAFD0-57C1-CC46-AE53-23B47F051860}" type="presParOf" srcId="{47516D6E-822A-C841-AAD6-4F9BEE8BCB8A}" destId="{AABEE287-609B-DA42-AA0F-AA9B51BB59FC}" srcOrd="9" destOrd="0" presId="urn:microsoft.com/office/officeart/2005/8/layout/default"/>
    <dgm:cxn modelId="{C14E3D83-F89D-F348-A43D-ED7AE92577FB}" type="presParOf" srcId="{47516D6E-822A-C841-AAD6-4F9BEE8BCB8A}" destId="{CC413F8F-3286-524E-B570-2FF102E5A464}" srcOrd="10" destOrd="0" presId="urn:microsoft.com/office/officeart/2005/8/layout/default"/>
    <dgm:cxn modelId="{9F146944-AE4E-A042-9830-A1A078FD1638}" type="presParOf" srcId="{47516D6E-822A-C841-AAD6-4F9BEE8BCB8A}" destId="{D63C09F4-EDCA-414F-A98D-276BE6AF971A}" srcOrd="11" destOrd="0" presId="urn:microsoft.com/office/officeart/2005/8/layout/default"/>
    <dgm:cxn modelId="{EAA063E1-42B5-1D4F-B32A-F068A6A57F3C}" type="presParOf" srcId="{47516D6E-822A-C841-AAD6-4F9BEE8BCB8A}" destId="{43EA41E1-F63C-274D-B555-9E971B388F84}" srcOrd="12" destOrd="0" presId="urn:microsoft.com/office/officeart/2005/8/layout/default"/>
    <dgm:cxn modelId="{78FCD54A-4DA8-294F-9BF3-59EBB9A92E70}" type="presParOf" srcId="{47516D6E-822A-C841-AAD6-4F9BEE8BCB8A}" destId="{3FFDEC8D-12D8-D54C-8803-7E8BF6670148}" srcOrd="13" destOrd="0" presId="urn:microsoft.com/office/officeart/2005/8/layout/default"/>
    <dgm:cxn modelId="{DA2BB41A-3CA3-1C46-B2C2-5A20DD770DC3}" type="presParOf" srcId="{47516D6E-822A-C841-AAD6-4F9BEE8BCB8A}" destId="{C6F985E1-6B8E-7649-A991-99EA336F3B39}"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B2F7018-8FB2-4841-B988-9E1EE8A32D3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6364AA4-2E1C-4242-B271-6C68C994A2B6}">
      <dgm:prSet/>
      <dgm:spPr/>
      <dgm:t>
        <a:bodyPr/>
        <a:lstStyle/>
        <a:p>
          <a:pPr>
            <a:lnSpc>
              <a:spcPct val="100000"/>
            </a:lnSpc>
            <a:defRPr cap="all"/>
          </a:pPr>
          <a:r>
            <a:rPr lang="en-US" b="1"/>
            <a:t>Extensive network of investors</a:t>
          </a:r>
          <a:endParaRPr lang="en-US"/>
        </a:p>
      </dgm:t>
    </dgm:pt>
    <dgm:pt modelId="{CFDE588E-F4FD-4326-A5B5-39DE06BAD389}" type="parTrans" cxnId="{97BC4A4D-1123-4CBE-A3ED-1DFB8AC41FC4}">
      <dgm:prSet/>
      <dgm:spPr/>
      <dgm:t>
        <a:bodyPr/>
        <a:lstStyle/>
        <a:p>
          <a:endParaRPr lang="en-US"/>
        </a:p>
      </dgm:t>
    </dgm:pt>
    <dgm:pt modelId="{FBD2B053-052D-4B01-A483-9839A5A7CC92}" type="sibTrans" cxnId="{97BC4A4D-1123-4CBE-A3ED-1DFB8AC41FC4}">
      <dgm:prSet/>
      <dgm:spPr/>
      <dgm:t>
        <a:bodyPr/>
        <a:lstStyle/>
        <a:p>
          <a:endParaRPr lang="en-US"/>
        </a:p>
      </dgm:t>
    </dgm:pt>
    <dgm:pt modelId="{F37BB21A-24B1-401B-87B2-EE4D751EA61B}">
      <dgm:prSet/>
      <dgm:spPr/>
      <dgm:t>
        <a:bodyPr/>
        <a:lstStyle/>
        <a:p>
          <a:pPr>
            <a:lnSpc>
              <a:spcPct val="100000"/>
            </a:lnSpc>
            <a:defRPr cap="all"/>
          </a:pPr>
          <a:r>
            <a:rPr lang="en-US" b="1"/>
            <a:t>Vertical Lending </a:t>
          </a:r>
          <a:endParaRPr lang="en-US"/>
        </a:p>
      </dgm:t>
    </dgm:pt>
    <dgm:pt modelId="{FE43D98F-2E29-4A07-BAAD-99BFDF43B8E1}" type="parTrans" cxnId="{C05B9DC1-059A-48E1-8A2D-790AF1F153BA}">
      <dgm:prSet/>
      <dgm:spPr/>
      <dgm:t>
        <a:bodyPr/>
        <a:lstStyle/>
        <a:p>
          <a:endParaRPr lang="en-US"/>
        </a:p>
      </dgm:t>
    </dgm:pt>
    <dgm:pt modelId="{7D0DB71A-133B-4F94-8152-D3716DCAFA3B}" type="sibTrans" cxnId="{C05B9DC1-059A-48E1-8A2D-790AF1F153BA}">
      <dgm:prSet/>
      <dgm:spPr/>
      <dgm:t>
        <a:bodyPr/>
        <a:lstStyle/>
        <a:p>
          <a:endParaRPr lang="en-US"/>
        </a:p>
      </dgm:t>
    </dgm:pt>
    <dgm:pt modelId="{768251F4-8CC7-422B-B2F2-2D650FFB570C}">
      <dgm:prSet/>
      <dgm:spPr/>
      <dgm:t>
        <a:bodyPr/>
        <a:lstStyle/>
        <a:p>
          <a:pPr>
            <a:lnSpc>
              <a:spcPct val="100000"/>
            </a:lnSpc>
            <a:defRPr cap="all"/>
          </a:pPr>
          <a:r>
            <a:rPr lang="en-US" b="1"/>
            <a:t>Startup Success Rate</a:t>
          </a:r>
          <a:endParaRPr lang="en-US"/>
        </a:p>
      </dgm:t>
    </dgm:pt>
    <dgm:pt modelId="{B92B1200-62E1-471E-950B-061A66FA5E0A}" type="parTrans" cxnId="{ADC2F74F-8C96-4EE1-A8BD-6ABC81F781D5}">
      <dgm:prSet/>
      <dgm:spPr/>
      <dgm:t>
        <a:bodyPr/>
        <a:lstStyle/>
        <a:p>
          <a:endParaRPr lang="en-US"/>
        </a:p>
      </dgm:t>
    </dgm:pt>
    <dgm:pt modelId="{F049DDEF-83B6-45EE-BB6C-78AB8F8111F4}" type="sibTrans" cxnId="{ADC2F74F-8C96-4EE1-A8BD-6ABC81F781D5}">
      <dgm:prSet/>
      <dgm:spPr/>
      <dgm:t>
        <a:bodyPr/>
        <a:lstStyle/>
        <a:p>
          <a:endParaRPr lang="en-US"/>
        </a:p>
      </dgm:t>
    </dgm:pt>
    <dgm:pt modelId="{D7FE585E-DB9C-470A-909B-E25A9ADE1DDD}" type="pres">
      <dgm:prSet presAssocID="{2B2F7018-8FB2-4841-B988-9E1EE8A32D35}" presName="root" presStyleCnt="0">
        <dgm:presLayoutVars>
          <dgm:dir/>
          <dgm:resizeHandles val="exact"/>
        </dgm:presLayoutVars>
      </dgm:prSet>
      <dgm:spPr/>
    </dgm:pt>
    <dgm:pt modelId="{AF79A26B-2F7B-428E-A899-1BC6D4DFB82A}" type="pres">
      <dgm:prSet presAssocID="{16364AA4-2E1C-4242-B271-6C68C994A2B6}" presName="compNode" presStyleCnt="0"/>
      <dgm:spPr/>
    </dgm:pt>
    <dgm:pt modelId="{34835813-DC81-4568-AC7D-8CD30ECE321E}" type="pres">
      <dgm:prSet presAssocID="{16364AA4-2E1C-4242-B271-6C68C994A2B6}" presName="iconBgRect" presStyleLbl="bgShp" presStyleIdx="0" presStyleCnt="3"/>
      <dgm:spPr>
        <a:prstGeom prst="round2DiagRect">
          <a:avLst>
            <a:gd name="adj1" fmla="val 29727"/>
            <a:gd name="adj2" fmla="val 0"/>
          </a:avLst>
        </a:prstGeom>
      </dgm:spPr>
    </dgm:pt>
    <dgm:pt modelId="{C40F3BE7-B28D-4935-9670-92E0A56F0EDD}" type="pres">
      <dgm:prSet presAssocID="{16364AA4-2E1C-4242-B271-6C68C994A2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BEE56CCD-D45F-458D-B9D9-C248353098FE}" type="pres">
      <dgm:prSet presAssocID="{16364AA4-2E1C-4242-B271-6C68C994A2B6}" presName="spaceRect" presStyleCnt="0"/>
      <dgm:spPr/>
    </dgm:pt>
    <dgm:pt modelId="{71F4EB89-D765-4B19-9E52-D5EB93D7D720}" type="pres">
      <dgm:prSet presAssocID="{16364AA4-2E1C-4242-B271-6C68C994A2B6}" presName="textRect" presStyleLbl="revTx" presStyleIdx="0" presStyleCnt="3">
        <dgm:presLayoutVars>
          <dgm:chMax val="1"/>
          <dgm:chPref val="1"/>
        </dgm:presLayoutVars>
      </dgm:prSet>
      <dgm:spPr/>
    </dgm:pt>
    <dgm:pt modelId="{AB4EB391-E28B-449E-8774-EB87D9BB733B}" type="pres">
      <dgm:prSet presAssocID="{FBD2B053-052D-4B01-A483-9839A5A7CC92}" presName="sibTrans" presStyleCnt="0"/>
      <dgm:spPr/>
    </dgm:pt>
    <dgm:pt modelId="{D12EA18C-AA88-40DB-A38A-2AFA789C2960}" type="pres">
      <dgm:prSet presAssocID="{F37BB21A-24B1-401B-87B2-EE4D751EA61B}" presName="compNode" presStyleCnt="0"/>
      <dgm:spPr/>
    </dgm:pt>
    <dgm:pt modelId="{1DAE2ADC-B9E0-45EA-954A-E045821B2C0E}" type="pres">
      <dgm:prSet presAssocID="{F37BB21A-24B1-401B-87B2-EE4D751EA61B}" presName="iconBgRect" presStyleLbl="bgShp" presStyleIdx="1" presStyleCnt="3"/>
      <dgm:spPr>
        <a:prstGeom prst="round2DiagRect">
          <a:avLst>
            <a:gd name="adj1" fmla="val 29727"/>
            <a:gd name="adj2" fmla="val 0"/>
          </a:avLst>
        </a:prstGeom>
      </dgm:spPr>
    </dgm:pt>
    <dgm:pt modelId="{EFE702A2-4462-4D8C-9154-BA46DE602596}" type="pres">
      <dgm:prSet presAssocID="{F37BB21A-24B1-401B-87B2-EE4D751EA61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CE1A77AE-43A7-4AC3-8FA2-B24A81D68455}" type="pres">
      <dgm:prSet presAssocID="{F37BB21A-24B1-401B-87B2-EE4D751EA61B}" presName="spaceRect" presStyleCnt="0"/>
      <dgm:spPr/>
    </dgm:pt>
    <dgm:pt modelId="{1B97646F-C16E-44B1-ADF1-E4612F318346}" type="pres">
      <dgm:prSet presAssocID="{F37BB21A-24B1-401B-87B2-EE4D751EA61B}" presName="textRect" presStyleLbl="revTx" presStyleIdx="1" presStyleCnt="3">
        <dgm:presLayoutVars>
          <dgm:chMax val="1"/>
          <dgm:chPref val="1"/>
        </dgm:presLayoutVars>
      </dgm:prSet>
      <dgm:spPr/>
    </dgm:pt>
    <dgm:pt modelId="{8A8807C5-0F26-4E7C-8501-37E72B44310A}" type="pres">
      <dgm:prSet presAssocID="{7D0DB71A-133B-4F94-8152-D3716DCAFA3B}" presName="sibTrans" presStyleCnt="0"/>
      <dgm:spPr/>
    </dgm:pt>
    <dgm:pt modelId="{F9B8854C-B7BD-4DF0-B1B2-51C0D08050A6}" type="pres">
      <dgm:prSet presAssocID="{768251F4-8CC7-422B-B2F2-2D650FFB570C}" presName="compNode" presStyleCnt="0"/>
      <dgm:spPr/>
    </dgm:pt>
    <dgm:pt modelId="{F7146E8A-7042-4B2E-8D5E-B2DDA9328829}" type="pres">
      <dgm:prSet presAssocID="{768251F4-8CC7-422B-B2F2-2D650FFB570C}" presName="iconBgRect" presStyleLbl="bgShp" presStyleIdx="2" presStyleCnt="3"/>
      <dgm:spPr>
        <a:prstGeom prst="round2DiagRect">
          <a:avLst>
            <a:gd name="adj1" fmla="val 29727"/>
            <a:gd name="adj2" fmla="val 0"/>
          </a:avLst>
        </a:prstGeom>
      </dgm:spPr>
    </dgm:pt>
    <dgm:pt modelId="{18845344-637B-4206-9FA1-B7D5FF64990A}" type="pres">
      <dgm:prSet presAssocID="{768251F4-8CC7-422B-B2F2-2D650FFB57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7AC01720-F9DF-4E67-97A6-05E04603D1E3}" type="pres">
      <dgm:prSet presAssocID="{768251F4-8CC7-422B-B2F2-2D650FFB570C}" presName="spaceRect" presStyleCnt="0"/>
      <dgm:spPr/>
    </dgm:pt>
    <dgm:pt modelId="{340C42F0-E5D6-4EBE-B66E-49450010E7B8}" type="pres">
      <dgm:prSet presAssocID="{768251F4-8CC7-422B-B2F2-2D650FFB570C}" presName="textRect" presStyleLbl="revTx" presStyleIdx="2" presStyleCnt="3">
        <dgm:presLayoutVars>
          <dgm:chMax val="1"/>
          <dgm:chPref val="1"/>
        </dgm:presLayoutVars>
      </dgm:prSet>
      <dgm:spPr/>
    </dgm:pt>
  </dgm:ptLst>
  <dgm:cxnLst>
    <dgm:cxn modelId="{97BC4A4D-1123-4CBE-A3ED-1DFB8AC41FC4}" srcId="{2B2F7018-8FB2-4841-B988-9E1EE8A32D35}" destId="{16364AA4-2E1C-4242-B271-6C68C994A2B6}" srcOrd="0" destOrd="0" parTransId="{CFDE588E-F4FD-4326-A5B5-39DE06BAD389}" sibTransId="{FBD2B053-052D-4B01-A483-9839A5A7CC92}"/>
    <dgm:cxn modelId="{ADC2F74F-8C96-4EE1-A8BD-6ABC81F781D5}" srcId="{2B2F7018-8FB2-4841-B988-9E1EE8A32D35}" destId="{768251F4-8CC7-422B-B2F2-2D650FFB570C}" srcOrd="2" destOrd="0" parTransId="{B92B1200-62E1-471E-950B-061A66FA5E0A}" sibTransId="{F049DDEF-83B6-45EE-BB6C-78AB8F8111F4}"/>
    <dgm:cxn modelId="{4FEC8C5C-E855-0545-A7C6-5D676A125EC2}" type="presOf" srcId="{16364AA4-2E1C-4242-B271-6C68C994A2B6}" destId="{71F4EB89-D765-4B19-9E52-D5EB93D7D720}" srcOrd="0" destOrd="0" presId="urn:microsoft.com/office/officeart/2018/5/layout/IconLeafLabelList"/>
    <dgm:cxn modelId="{44F80C8E-CFE8-194D-B855-47AE779AD5B9}" type="presOf" srcId="{768251F4-8CC7-422B-B2F2-2D650FFB570C}" destId="{340C42F0-E5D6-4EBE-B66E-49450010E7B8}" srcOrd="0" destOrd="0" presId="urn:microsoft.com/office/officeart/2018/5/layout/IconLeafLabelList"/>
    <dgm:cxn modelId="{C05B9DC1-059A-48E1-8A2D-790AF1F153BA}" srcId="{2B2F7018-8FB2-4841-B988-9E1EE8A32D35}" destId="{F37BB21A-24B1-401B-87B2-EE4D751EA61B}" srcOrd="1" destOrd="0" parTransId="{FE43D98F-2E29-4A07-BAAD-99BFDF43B8E1}" sibTransId="{7D0DB71A-133B-4F94-8152-D3716DCAFA3B}"/>
    <dgm:cxn modelId="{2B412FEA-24B2-814F-B342-1C96D8283B89}" type="presOf" srcId="{F37BB21A-24B1-401B-87B2-EE4D751EA61B}" destId="{1B97646F-C16E-44B1-ADF1-E4612F318346}" srcOrd="0" destOrd="0" presId="urn:microsoft.com/office/officeart/2018/5/layout/IconLeafLabelList"/>
    <dgm:cxn modelId="{A616B1F8-2547-964D-AE74-763B84FFD786}" type="presOf" srcId="{2B2F7018-8FB2-4841-B988-9E1EE8A32D35}" destId="{D7FE585E-DB9C-470A-909B-E25A9ADE1DDD}" srcOrd="0" destOrd="0" presId="urn:microsoft.com/office/officeart/2018/5/layout/IconLeafLabelList"/>
    <dgm:cxn modelId="{71686C77-CCCB-6649-B7ED-317BDA0F3973}" type="presParOf" srcId="{D7FE585E-DB9C-470A-909B-E25A9ADE1DDD}" destId="{AF79A26B-2F7B-428E-A899-1BC6D4DFB82A}" srcOrd="0" destOrd="0" presId="urn:microsoft.com/office/officeart/2018/5/layout/IconLeafLabelList"/>
    <dgm:cxn modelId="{DEE677E2-698F-914D-8837-40500253C8A4}" type="presParOf" srcId="{AF79A26B-2F7B-428E-A899-1BC6D4DFB82A}" destId="{34835813-DC81-4568-AC7D-8CD30ECE321E}" srcOrd="0" destOrd="0" presId="urn:microsoft.com/office/officeart/2018/5/layout/IconLeafLabelList"/>
    <dgm:cxn modelId="{952A19F0-2C91-954F-BF19-02762F710D48}" type="presParOf" srcId="{AF79A26B-2F7B-428E-A899-1BC6D4DFB82A}" destId="{C40F3BE7-B28D-4935-9670-92E0A56F0EDD}" srcOrd="1" destOrd="0" presId="urn:microsoft.com/office/officeart/2018/5/layout/IconLeafLabelList"/>
    <dgm:cxn modelId="{5FC910D8-0431-2144-A0B6-DB1758E07992}" type="presParOf" srcId="{AF79A26B-2F7B-428E-A899-1BC6D4DFB82A}" destId="{BEE56CCD-D45F-458D-B9D9-C248353098FE}" srcOrd="2" destOrd="0" presId="urn:microsoft.com/office/officeart/2018/5/layout/IconLeafLabelList"/>
    <dgm:cxn modelId="{9F1768D7-D73A-134C-8272-3637A550E89C}" type="presParOf" srcId="{AF79A26B-2F7B-428E-A899-1BC6D4DFB82A}" destId="{71F4EB89-D765-4B19-9E52-D5EB93D7D720}" srcOrd="3" destOrd="0" presId="urn:microsoft.com/office/officeart/2018/5/layout/IconLeafLabelList"/>
    <dgm:cxn modelId="{1E1D5009-18B8-6946-AE0F-7E1EFDF4E83D}" type="presParOf" srcId="{D7FE585E-DB9C-470A-909B-E25A9ADE1DDD}" destId="{AB4EB391-E28B-449E-8774-EB87D9BB733B}" srcOrd="1" destOrd="0" presId="urn:microsoft.com/office/officeart/2018/5/layout/IconLeafLabelList"/>
    <dgm:cxn modelId="{9A5C20B9-4858-C045-996C-0D79D2705ACC}" type="presParOf" srcId="{D7FE585E-DB9C-470A-909B-E25A9ADE1DDD}" destId="{D12EA18C-AA88-40DB-A38A-2AFA789C2960}" srcOrd="2" destOrd="0" presId="urn:microsoft.com/office/officeart/2018/5/layout/IconLeafLabelList"/>
    <dgm:cxn modelId="{C815AEDF-ADF3-5F4C-992B-BE29A608F0D4}" type="presParOf" srcId="{D12EA18C-AA88-40DB-A38A-2AFA789C2960}" destId="{1DAE2ADC-B9E0-45EA-954A-E045821B2C0E}" srcOrd="0" destOrd="0" presId="urn:microsoft.com/office/officeart/2018/5/layout/IconLeafLabelList"/>
    <dgm:cxn modelId="{6A79D2BE-C61C-CA41-AC3E-A4490C64BF0C}" type="presParOf" srcId="{D12EA18C-AA88-40DB-A38A-2AFA789C2960}" destId="{EFE702A2-4462-4D8C-9154-BA46DE602596}" srcOrd="1" destOrd="0" presId="urn:microsoft.com/office/officeart/2018/5/layout/IconLeafLabelList"/>
    <dgm:cxn modelId="{E6E557E3-9A15-9643-90D6-B6B17B03FC22}" type="presParOf" srcId="{D12EA18C-AA88-40DB-A38A-2AFA789C2960}" destId="{CE1A77AE-43A7-4AC3-8FA2-B24A81D68455}" srcOrd="2" destOrd="0" presId="urn:microsoft.com/office/officeart/2018/5/layout/IconLeafLabelList"/>
    <dgm:cxn modelId="{3405E471-1D80-0B42-8E92-F7BC489B5936}" type="presParOf" srcId="{D12EA18C-AA88-40DB-A38A-2AFA789C2960}" destId="{1B97646F-C16E-44B1-ADF1-E4612F318346}" srcOrd="3" destOrd="0" presId="urn:microsoft.com/office/officeart/2018/5/layout/IconLeafLabelList"/>
    <dgm:cxn modelId="{47526E62-2874-5F43-9440-4AD571BF416B}" type="presParOf" srcId="{D7FE585E-DB9C-470A-909B-E25A9ADE1DDD}" destId="{8A8807C5-0F26-4E7C-8501-37E72B44310A}" srcOrd="3" destOrd="0" presId="urn:microsoft.com/office/officeart/2018/5/layout/IconLeafLabelList"/>
    <dgm:cxn modelId="{4B61760D-88C4-BE40-AB6F-BBEC130509F4}" type="presParOf" srcId="{D7FE585E-DB9C-470A-909B-E25A9ADE1DDD}" destId="{F9B8854C-B7BD-4DF0-B1B2-51C0D08050A6}" srcOrd="4" destOrd="0" presId="urn:microsoft.com/office/officeart/2018/5/layout/IconLeafLabelList"/>
    <dgm:cxn modelId="{34DCCC1C-E1B9-0945-9D09-7830E87E40B8}" type="presParOf" srcId="{F9B8854C-B7BD-4DF0-B1B2-51C0D08050A6}" destId="{F7146E8A-7042-4B2E-8D5E-B2DDA9328829}" srcOrd="0" destOrd="0" presId="urn:microsoft.com/office/officeart/2018/5/layout/IconLeafLabelList"/>
    <dgm:cxn modelId="{2BFE07C4-9B84-CD4F-B05E-EDCD5CBE720C}" type="presParOf" srcId="{F9B8854C-B7BD-4DF0-B1B2-51C0D08050A6}" destId="{18845344-637B-4206-9FA1-B7D5FF64990A}" srcOrd="1" destOrd="0" presId="urn:microsoft.com/office/officeart/2018/5/layout/IconLeafLabelList"/>
    <dgm:cxn modelId="{2E2DFDDC-635F-6C45-A41A-0E69DDC14BC1}" type="presParOf" srcId="{F9B8854C-B7BD-4DF0-B1B2-51C0D08050A6}" destId="{7AC01720-F9DF-4E67-97A6-05E04603D1E3}" srcOrd="2" destOrd="0" presId="urn:microsoft.com/office/officeart/2018/5/layout/IconLeafLabelList"/>
    <dgm:cxn modelId="{1B58449D-EE41-3743-BC8F-E894BAC967A0}" type="presParOf" srcId="{F9B8854C-B7BD-4DF0-B1B2-51C0D08050A6}" destId="{340C42F0-E5D6-4EBE-B66E-49450010E7B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1898C-3CD9-6740-913C-E0DE1DFB7E79}">
      <dsp:nvSpPr>
        <dsp:cNvPr id="0" name=""/>
        <dsp:cNvSpPr/>
      </dsp:nvSpPr>
      <dsp:spPr>
        <a:xfrm>
          <a:off x="1711042" y="580952"/>
          <a:ext cx="1366155" cy="13661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7325C7-F916-B745-8898-89D01D55B01E}">
      <dsp:nvSpPr>
        <dsp:cNvPr id="0" name=""/>
        <dsp:cNvSpPr/>
      </dsp:nvSpPr>
      <dsp:spPr>
        <a:xfrm>
          <a:off x="1756560" y="626498"/>
          <a:ext cx="1274815" cy="12750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Startup growth financing dilutes ownership and can be very time consuming</a:t>
          </a:r>
        </a:p>
      </dsp:txBody>
      <dsp:txXfrm>
        <a:off x="1938937" y="808681"/>
        <a:ext cx="910669" cy="910677"/>
      </dsp:txXfrm>
    </dsp:sp>
    <dsp:sp modelId="{085185A9-7573-B64B-9063-605B5DDF7FC7}">
      <dsp:nvSpPr>
        <dsp:cNvPr id="0" name=""/>
        <dsp:cNvSpPr/>
      </dsp:nvSpPr>
      <dsp:spPr>
        <a:xfrm rot="2700000">
          <a:off x="299497" y="580799"/>
          <a:ext cx="1366201" cy="136620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3ABBB-7416-D449-BDE0-6CCCCA1BB2BD}">
      <dsp:nvSpPr>
        <dsp:cNvPr id="0" name=""/>
        <dsp:cNvSpPr/>
      </dsp:nvSpPr>
      <dsp:spPr>
        <a:xfrm>
          <a:off x="345189" y="626498"/>
          <a:ext cx="1274815" cy="127504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b="1" kern="1200"/>
            <a:t>Problem</a:t>
          </a:r>
          <a:endParaRPr lang="en-US" sz="1000" kern="1200"/>
        </a:p>
      </dsp:txBody>
      <dsp:txXfrm>
        <a:off x="527263" y="808681"/>
        <a:ext cx="910669" cy="910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300FB-21EA-A643-9C38-F84D8AAD8568}">
      <dsp:nvSpPr>
        <dsp:cNvPr id="0" name=""/>
        <dsp:cNvSpPr/>
      </dsp:nvSpPr>
      <dsp:spPr>
        <a:xfrm>
          <a:off x="14425" y="92"/>
          <a:ext cx="1789458" cy="1073675"/>
        </a:xfrm>
        <a:prstGeom prst="rect">
          <a:avLst/>
        </a:prstGeom>
        <a:gradFill rotWithShape="0">
          <a:gsLst>
            <a:gs pos="0">
              <a:schemeClr val="accent5">
                <a:hueOff val="0"/>
                <a:satOff val="0"/>
                <a:lumOff val="0"/>
                <a:alphaOff val="0"/>
                <a:tint val="97000"/>
                <a:satMod val="100000"/>
                <a:lumMod val="102000"/>
              </a:schemeClr>
            </a:gs>
            <a:gs pos="50000">
              <a:schemeClr val="accent5">
                <a:hueOff val="0"/>
                <a:satOff val="0"/>
                <a:lumOff val="0"/>
                <a:alphaOff val="0"/>
                <a:shade val="100000"/>
                <a:satMod val="103000"/>
                <a:lumMod val="100000"/>
              </a:schemeClr>
            </a:gs>
            <a:gs pos="100000">
              <a:schemeClr val="accent5">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Python</a:t>
          </a:r>
        </a:p>
      </dsp:txBody>
      <dsp:txXfrm>
        <a:off x="14425" y="92"/>
        <a:ext cx="1789458" cy="1073675"/>
      </dsp:txXfrm>
    </dsp:sp>
    <dsp:sp modelId="{422E444C-6464-5A42-9579-7F1D8F0C69FA}">
      <dsp:nvSpPr>
        <dsp:cNvPr id="0" name=""/>
        <dsp:cNvSpPr/>
      </dsp:nvSpPr>
      <dsp:spPr>
        <a:xfrm>
          <a:off x="1982829" y="92"/>
          <a:ext cx="1789458" cy="1073675"/>
        </a:xfrm>
        <a:prstGeom prst="rect">
          <a:avLst/>
        </a:prstGeom>
        <a:gradFill rotWithShape="0">
          <a:gsLst>
            <a:gs pos="0">
              <a:schemeClr val="accent5">
                <a:hueOff val="853889"/>
                <a:satOff val="-1952"/>
                <a:lumOff val="532"/>
                <a:alphaOff val="0"/>
                <a:tint val="97000"/>
                <a:satMod val="100000"/>
                <a:lumMod val="102000"/>
              </a:schemeClr>
            </a:gs>
            <a:gs pos="50000">
              <a:schemeClr val="accent5">
                <a:hueOff val="853889"/>
                <a:satOff val="-1952"/>
                <a:lumOff val="532"/>
                <a:alphaOff val="0"/>
                <a:shade val="100000"/>
                <a:satMod val="103000"/>
                <a:lumMod val="100000"/>
              </a:schemeClr>
            </a:gs>
            <a:gs pos="100000">
              <a:schemeClr val="accent5">
                <a:hueOff val="853889"/>
                <a:satOff val="-1952"/>
                <a:lumOff val="53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Pandas</a:t>
          </a:r>
        </a:p>
      </dsp:txBody>
      <dsp:txXfrm>
        <a:off x="1982829" y="92"/>
        <a:ext cx="1789458" cy="1073675"/>
      </dsp:txXfrm>
    </dsp:sp>
    <dsp:sp modelId="{61445239-D9FA-B240-8575-4CF8991D112D}">
      <dsp:nvSpPr>
        <dsp:cNvPr id="0" name=""/>
        <dsp:cNvSpPr/>
      </dsp:nvSpPr>
      <dsp:spPr>
        <a:xfrm>
          <a:off x="3951234" y="92"/>
          <a:ext cx="1789458" cy="1073675"/>
        </a:xfrm>
        <a:prstGeom prst="rect">
          <a:avLst/>
        </a:prstGeom>
        <a:gradFill rotWithShape="0">
          <a:gsLst>
            <a:gs pos="0">
              <a:schemeClr val="accent5">
                <a:hueOff val="1707778"/>
                <a:satOff val="-3905"/>
                <a:lumOff val="1064"/>
                <a:alphaOff val="0"/>
                <a:tint val="97000"/>
                <a:satMod val="100000"/>
                <a:lumMod val="102000"/>
              </a:schemeClr>
            </a:gs>
            <a:gs pos="50000">
              <a:schemeClr val="accent5">
                <a:hueOff val="1707778"/>
                <a:satOff val="-3905"/>
                <a:lumOff val="1064"/>
                <a:alphaOff val="0"/>
                <a:shade val="100000"/>
                <a:satMod val="103000"/>
                <a:lumMod val="100000"/>
              </a:schemeClr>
            </a:gs>
            <a:gs pos="100000">
              <a:schemeClr val="accent5">
                <a:hueOff val="1707778"/>
                <a:satOff val="-3905"/>
                <a:lumOff val="10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Numpy</a:t>
          </a:r>
        </a:p>
      </dsp:txBody>
      <dsp:txXfrm>
        <a:off x="3951234" y="92"/>
        <a:ext cx="1789458" cy="1073675"/>
      </dsp:txXfrm>
    </dsp:sp>
    <dsp:sp modelId="{85DC7ED6-39DE-DB40-A350-4E8AE1DD068F}">
      <dsp:nvSpPr>
        <dsp:cNvPr id="0" name=""/>
        <dsp:cNvSpPr/>
      </dsp:nvSpPr>
      <dsp:spPr>
        <a:xfrm>
          <a:off x="5919639" y="92"/>
          <a:ext cx="1789458" cy="1073675"/>
        </a:xfrm>
        <a:prstGeom prst="rect">
          <a:avLst/>
        </a:prstGeom>
        <a:gradFill rotWithShape="0">
          <a:gsLst>
            <a:gs pos="0">
              <a:schemeClr val="accent5">
                <a:hueOff val="2561668"/>
                <a:satOff val="-5857"/>
                <a:lumOff val="1596"/>
                <a:alphaOff val="0"/>
                <a:tint val="97000"/>
                <a:satMod val="100000"/>
                <a:lumMod val="102000"/>
              </a:schemeClr>
            </a:gs>
            <a:gs pos="50000">
              <a:schemeClr val="accent5">
                <a:hueOff val="2561668"/>
                <a:satOff val="-5857"/>
                <a:lumOff val="1596"/>
                <a:alphaOff val="0"/>
                <a:shade val="100000"/>
                <a:satMod val="103000"/>
                <a:lumMod val="100000"/>
              </a:schemeClr>
            </a:gs>
            <a:gs pos="100000">
              <a:schemeClr val="accent5">
                <a:hueOff val="2561668"/>
                <a:satOff val="-5857"/>
                <a:lumOff val="159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SKLearn</a:t>
          </a:r>
        </a:p>
      </dsp:txBody>
      <dsp:txXfrm>
        <a:off x="5919639" y="92"/>
        <a:ext cx="1789458" cy="1073675"/>
      </dsp:txXfrm>
    </dsp:sp>
    <dsp:sp modelId="{A94BE45E-ECE8-954C-B6DF-08DE2FC455BD}">
      <dsp:nvSpPr>
        <dsp:cNvPr id="0" name=""/>
        <dsp:cNvSpPr/>
      </dsp:nvSpPr>
      <dsp:spPr>
        <a:xfrm>
          <a:off x="14425" y="1252713"/>
          <a:ext cx="1789458" cy="1073675"/>
        </a:xfrm>
        <a:prstGeom prst="rect">
          <a:avLst/>
        </a:prstGeom>
        <a:gradFill rotWithShape="0">
          <a:gsLst>
            <a:gs pos="0">
              <a:schemeClr val="accent5">
                <a:hueOff val="3415557"/>
                <a:satOff val="-7809"/>
                <a:lumOff val="2129"/>
                <a:alphaOff val="0"/>
                <a:tint val="97000"/>
                <a:satMod val="100000"/>
                <a:lumMod val="102000"/>
              </a:schemeClr>
            </a:gs>
            <a:gs pos="50000">
              <a:schemeClr val="accent5">
                <a:hueOff val="3415557"/>
                <a:satOff val="-7809"/>
                <a:lumOff val="2129"/>
                <a:alphaOff val="0"/>
                <a:shade val="100000"/>
                <a:satMod val="103000"/>
                <a:lumMod val="100000"/>
              </a:schemeClr>
            </a:gs>
            <a:gs pos="100000">
              <a:schemeClr val="accent5">
                <a:hueOff val="3415557"/>
                <a:satOff val="-7809"/>
                <a:lumOff val="2129"/>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MatPlotLab</a:t>
          </a:r>
        </a:p>
      </dsp:txBody>
      <dsp:txXfrm>
        <a:off x="14425" y="1252713"/>
        <a:ext cx="1789458" cy="1073675"/>
      </dsp:txXfrm>
    </dsp:sp>
    <dsp:sp modelId="{CC413F8F-3286-524E-B570-2FF102E5A464}">
      <dsp:nvSpPr>
        <dsp:cNvPr id="0" name=""/>
        <dsp:cNvSpPr/>
      </dsp:nvSpPr>
      <dsp:spPr>
        <a:xfrm>
          <a:off x="1982829" y="1252713"/>
          <a:ext cx="1789458" cy="1073675"/>
        </a:xfrm>
        <a:prstGeom prst="rect">
          <a:avLst/>
        </a:prstGeom>
        <a:gradFill rotWithShape="0">
          <a:gsLst>
            <a:gs pos="0">
              <a:schemeClr val="accent5">
                <a:hueOff val="4269446"/>
                <a:satOff val="-9761"/>
                <a:lumOff val="2661"/>
                <a:alphaOff val="0"/>
                <a:tint val="97000"/>
                <a:satMod val="100000"/>
                <a:lumMod val="102000"/>
              </a:schemeClr>
            </a:gs>
            <a:gs pos="50000">
              <a:schemeClr val="accent5">
                <a:hueOff val="4269446"/>
                <a:satOff val="-9761"/>
                <a:lumOff val="2661"/>
                <a:alphaOff val="0"/>
                <a:shade val="100000"/>
                <a:satMod val="103000"/>
                <a:lumMod val="100000"/>
              </a:schemeClr>
            </a:gs>
            <a:gs pos="100000">
              <a:schemeClr val="accent5">
                <a:hueOff val="4269446"/>
                <a:satOff val="-9761"/>
                <a:lumOff val="26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hvplot</a:t>
          </a:r>
        </a:p>
      </dsp:txBody>
      <dsp:txXfrm>
        <a:off x="1982829" y="1252713"/>
        <a:ext cx="1789458" cy="1073675"/>
      </dsp:txXfrm>
    </dsp:sp>
    <dsp:sp modelId="{43EA41E1-F63C-274D-B555-9E971B388F84}">
      <dsp:nvSpPr>
        <dsp:cNvPr id="0" name=""/>
        <dsp:cNvSpPr/>
      </dsp:nvSpPr>
      <dsp:spPr>
        <a:xfrm>
          <a:off x="3951234" y="1252713"/>
          <a:ext cx="1789458" cy="1073675"/>
        </a:xfrm>
        <a:prstGeom prst="rect">
          <a:avLst/>
        </a:prstGeom>
        <a:gradFill rotWithShape="0">
          <a:gsLst>
            <a:gs pos="0">
              <a:schemeClr val="accent5">
                <a:hueOff val="5123335"/>
                <a:satOff val="-11714"/>
                <a:lumOff val="3193"/>
                <a:alphaOff val="0"/>
                <a:tint val="97000"/>
                <a:satMod val="100000"/>
                <a:lumMod val="102000"/>
              </a:schemeClr>
            </a:gs>
            <a:gs pos="50000">
              <a:schemeClr val="accent5">
                <a:hueOff val="5123335"/>
                <a:satOff val="-11714"/>
                <a:lumOff val="3193"/>
                <a:alphaOff val="0"/>
                <a:shade val="100000"/>
                <a:satMod val="103000"/>
                <a:lumMod val="100000"/>
              </a:schemeClr>
            </a:gs>
            <a:gs pos="100000">
              <a:schemeClr val="accent5">
                <a:hueOff val="5123335"/>
                <a:satOff val="-11714"/>
                <a:lumOff val="3193"/>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Amazon Lex</a:t>
          </a:r>
        </a:p>
      </dsp:txBody>
      <dsp:txXfrm>
        <a:off x="3951234" y="1252713"/>
        <a:ext cx="1789458" cy="1073675"/>
      </dsp:txXfrm>
    </dsp:sp>
    <dsp:sp modelId="{C6F985E1-6B8E-7649-A991-99EA336F3B39}">
      <dsp:nvSpPr>
        <dsp:cNvPr id="0" name=""/>
        <dsp:cNvSpPr/>
      </dsp:nvSpPr>
      <dsp:spPr>
        <a:xfrm>
          <a:off x="5919639" y="1252713"/>
          <a:ext cx="1789458" cy="1073675"/>
        </a:xfrm>
        <a:prstGeom prst="rect">
          <a:avLst/>
        </a:prstGeom>
        <a:gradFill rotWithShape="0">
          <a:gsLst>
            <a:gs pos="0">
              <a:schemeClr val="accent5">
                <a:hueOff val="5977224"/>
                <a:satOff val="-13666"/>
                <a:lumOff val="3725"/>
                <a:alphaOff val="0"/>
                <a:tint val="97000"/>
                <a:satMod val="100000"/>
                <a:lumMod val="102000"/>
              </a:schemeClr>
            </a:gs>
            <a:gs pos="50000">
              <a:schemeClr val="accent5">
                <a:hueOff val="5977224"/>
                <a:satOff val="-13666"/>
                <a:lumOff val="3725"/>
                <a:alphaOff val="0"/>
                <a:shade val="100000"/>
                <a:satMod val="103000"/>
                <a:lumMod val="100000"/>
              </a:schemeClr>
            </a:gs>
            <a:gs pos="100000">
              <a:schemeClr val="accent5">
                <a:hueOff val="5977224"/>
                <a:satOff val="-13666"/>
                <a:lumOff val="3725"/>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Kaggle</a:t>
          </a:r>
        </a:p>
      </dsp:txBody>
      <dsp:txXfrm>
        <a:off x="5919639" y="1252713"/>
        <a:ext cx="1789458" cy="1073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35813-DC81-4568-AC7D-8CD30ECE321E}">
      <dsp:nvSpPr>
        <dsp:cNvPr id="0" name=""/>
        <dsp:cNvSpPr/>
      </dsp:nvSpPr>
      <dsp:spPr>
        <a:xfrm>
          <a:off x="948011" y="15740"/>
          <a:ext cx="1200937" cy="12009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0F3BE7-B28D-4935-9670-92E0A56F0EDD}">
      <dsp:nvSpPr>
        <dsp:cNvPr id="0" name=""/>
        <dsp:cNvSpPr/>
      </dsp:nvSpPr>
      <dsp:spPr>
        <a:xfrm>
          <a:off x="1203948" y="271678"/>
          <a:ext cx="689062" cy="689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F4EB89-D765-4B19-9E52-D5EB93D7D720}">
      <dsp:nvSpPr>
        <dsp:cNvPr id="0" name=""/>
        <dsp:cNvSpPr/>
      </dsp:nvSpPr>
      <dsp:spPr>
        <a:xfrm>
          <a:off x="564105" y="1590741"/>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t>Extensive network of investors</a:t>
          </a:r>
          <a:endParaRPr lang="en-US" sz="1600" kern="1200"/>
        </a:p>
      </dsp:txBody>
      <dsp:txXfrm>
        <a:off x="564105" y="1590741"/>
        <a:ext cx="1968750" cy="720000"/>
      </dsp:txXfrm>
    </dsp:sp>
    <dsp:sp modelId="{1DAE2ADC-B9E0-45EA-954A-E045821B2C0E}">
      <dsp:nvSpPr>
        <dsp:cNvPr id="0" name=""/>
        <dsp:cNvSpPr/>
      </dsp:nvSpPr>
      <dsp:spPr>
        <a:xfrm>
          <a:off x="3261292" y="15740"/>
          <a:ext cx="1200937" cy="12009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E702A2-4462-4D8C-9154-BA46DE602596}">
      <dsp:nvSpPr>
        <dsp:cNvPr id="0" name=""/>
        <dsp:cNvSpPr/>
      </dsp:nvSpPr>
      <dsp:spPr>
        <a:xfrm>
          <a:off x="3517230" y="271678"/>
          <a:ext cx="689062" cy="689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97646F-C16E-44B1-ADF1-E4612F318346}">
      <dsp:nvSpPr>
        <dsp:cNvPr id="0" name=""/>
        <dsp:cNvSpPr/>
      </dsp:nvSpPr>
      <dsp:spPr>
        <a:xfrm>
          <a:off x="2877386" y="1590741"/>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t>Vertical Lending </a:t>
          </a:r>
          <a:endParaRPr lang="en-US" sz="1600" kern="1200"/>
        </a:p>
      </dsp:txBody>
      <dsp:txXfrm>
        <a:off x="2877386" y="1590741"/>
        <a:ext cx="1968750" cy="720000"/>
      </dsp:txXfrm>
    </dsp:sp>
    <dsp:sp modelId="{F7146E8A-7042-4B2E-8D5E-B2DDA9328829}">
      <dsp:nvSpPr>
        <dsp:cNvPr id="0" name=""/>
        <dsp:cNvSpPr/>
      </dsp:nvSpPr>
      <dsp:spPr>
        <a:xfrm>
          <a:off x="5574574" y="15740"/>
          <a:ext cx="1200937" cy="120093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845344-637B-4206-9FA1-B7D5FF64990A}">
      <dsp:nvSpPr>
        <dsp:cNvPr id="0" name=""/>
        <dsp:cNvSpPr/>
      </dsp:nvSpPr>
      <dsp:spPr>
        <a:xfrm>
          <a:off x="5830511" y="271678"/>
          <a:ext cx="689062" cy="689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0C42F0-E5D6-4EBE-B66E-49450010E7B8}">
      <dsp:nvSpPr>
        <dsp:cNvPr id="0" name=""/>
        <dsp:cNvSpPr/>
      </dsp:nvSpPr>
      <dsp:spPr>
        <a:xfrm>
          <a:off x="5190667" y="1590741"/>
          <a:ext cx="19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a:t>Startup Success Rate</a:t>
          </a:r>
          <a:endParaRPr lang="en-US" sz="1600" kern="1200"/>
        </a:p>
      </dsp:txBody>
      <dsp:txXfrm>
        <a:off x="5190667" y="1590741"/>
        <a:ext cx="1968750" cy="720000"/>
      </dsp:txXfrm>
    </dsp:sp>
  </dsp:spTree>
</dsp:drawing>
</file>

<file path=ppt/diagrams/layout1.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Edgar </a:t>
            </a:r>
            <a:endParaRPr/>
          </a:p>
          <a:p>
            <a:pPr marL="0" lvl="0" indent="0" algn="l" rtl="0">
              <a:spcBef>
                <a:spcPts val="0"/>
              </a:spcBef>
              <a:spcAft>
                <a:spcPts val="0"/>
              </a:spcAft>
              <a:buNone/>
            </a:pPr>
            <a:r>
              <a:rPr lang="en"/>
              <a:t>Joe Rogan once said that an unicorn is a donkey from the future. Now, Joe Rogan is a smart dude, so I’ll have to agree with him on this one. Now, my only only question is, how can do you separate the unicorns from the donkeys?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That my friends, seems to be a common dilemma with investors and lenders, which is why with the help of Callie, Gabriel, and Norman, we created Unicorn Predictor.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3201333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3201333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Gabriel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d32013330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d32013330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Edgar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32013330d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32013330d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latin typeface="Lato"/>
                <a:ea typeface="Lato"/>
                <a:cs typeface="Lato"/>
                <a:sym typeface="Lato"/>
              </a:rPr>
              <a:t>As we continue to scale our startup, there are 3 main components that we’re looking at for our 2.0 version. The first one is </a:t>
            </a:r>
            <a:endParaRPr sz="900">
              <a:latin typeface="Lato"/>
              <a:ea typeface="Lato"/>
              <a:cs typeface="Lato"/>
              <a:sym typeface="Lato"/>
            </a:endParaRPr>
          </a:p>
          <a:p>
            <a:pPr marL="0" lvl="0" indent="0" algn="l" rtl="0">
              <a:lnSpc>
                <a:spcPct val="115000"/>
              </a:lnSpc>
              <a:spcBef>
                <a:spcPts val="1200"/>
              </a:spcBef>
              <a:spcAft>
                <a:spcPts val="0"/>
              </a:spcAft>
              <a:buNone/>
            </a:pPr>
            <a:r>
              <a:rPr lang="en" sz="900">
                <a:latin typeface="Lato"/>
                <a:ea typeface="Lato"/>
                <a:cs typeface="Lato"/>
                <a:sym typeface="Lato"/>
              </a:rPr>
              <a:t>1) Extensive network of investors that can provide expert advice or additional funding if needed</a:t>
            </a:r>
            <a:endParaRPr sz="900">
              <a:latin typeface="Lato"/>
              <a:ea typeface="Lato"/>
              <a:cs typeface="Lato"/>
              <a:sym typeface="Lato"/>
            </a:endParaRPr>
          </a:p>
          <a:p>
            <a:pPr marL="0" lvl="0" indent="0" algn="l" rtl="0">
              <a:lnSpc>
                <a:spcPct val="115000"/>
              </a:lnSpc>
              <a:spcBef>
                <a:spcPts val="1200"/>
              </a:spcBef>
              <a:spcAft>
                <a:spcPts val="0"/>
              </a:spcAft>
              <a:buNone/>
            </a:pPr>
            <a:r>
              <a:rPr lang="en" sz="900">
                <a:latin typeface="Lato"/>
                <a:ea typeface="Lato"/>
                <a:cs typeface="Lato"/>
                <a:sym typeface="Lato"/>
              </a:rPr>
              <a:t>2) Vertical Lending - A couple examples are e-commerce businesses that are seeking capital for ad spend or inventory and SaaS businesses that are looking to leverage their MRR’s to obtain capital. We think that if we can specialize on certain verticals, we can obtain a great market share through insights and data points that our competitors might not leverage, and therefore, be the go to lender for these industries. </a:t>
            </a:r>
            <a:endParaRPr sz="900">
              <a:latin typeface="Lato"/>
              <a:ea typeface="Lato"/>
              <a:cs typeface="Lato"/>
              <a:sym typeface="Lato"/>
            </a:endParaRPr>
          </a:p>
          <a:p>
            <a:pPr marL="0" lvl="0" indent="0" algn="l" rtl="0">
              <a:lnSpc>
                <a:spcPct val="115000"/>
              </a:lnSpc>
              <a:spcBef>
                <a:spcPts val="1200"/>
              </a:spcBef>
              <a:spcAft>
                <a:spcPts val="0"/>
              </a:spcAft>
              <a:buNone/>
            </a:pPr>
            <a:r>
              <a:rPr lang="en" sz="900">
                <a:latin typeface="Lato"/>
                <a:ea typeface="Lato"/>
                <a:cs typeface="Lato"/>
                <a:sym typeface="Lato"/>
              </a:rPr>
              <a:t>Which brings us to our 3rd focus: </a:t>
            </a:r>
            <a:endParaRPr sz="900">
              <a:latin typeface="Lato"/>
              <a:ea typeface="Lato"/>
              <a:cs typeface="Lato"/>
              <a:sym typeface="Lato"/>
            </a:endParaRPr>
          </a:p>
          <a:p>
            <a:pPr marL="0" lvl="0" indent="0" algn="l" rtl="0">
              <a:lnSpc>
                <a:spcPct val="115000"/>
              </a:lnSpc>
              <a:spcBef>
                <a:spcPts val="1200"/>
              </a:spcBef>
              <a:spcAft>
                <a:spcPts val="1200"/>
              </a:spcAft>
              <a:buNone/>
            </a:pPr>
            <a:r>
              <a:rPr lang="en" sz="900">
                <a:latin typeface="Lato"/>
                <a:ea typeface="Lato"/>
                <a:cs typeface="Lato"/>
                <a:sym typeface="Lato"/>
              </a:rPr>
              <a:t>3) Additional data points - Currently we would use our Unicorn Predictor to state whether we should provide funding to startups or not. We take in a few parameters that can help us gauge that, but we would like to leverage more data points and train our model to give us a percentage of success that the applicant has based on their input. That information will then translate to how much we funding we can provide. </a:t>
            </a:r>
            <a:endParaRPr sz="7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d32013330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d32013330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d3201333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d3201333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Edgar </a:t>
            </a:r>
            <a:endParaRPr/>
          </a:p>
          <a:p>
            <a:pPr marL="0" lvl="0" indent="0" algn="l" rtl="0">
              <a:spcBef>
                <a:spcPts val="0"/>
              </a:spcBef>
              <a:spcAft>
                <a:spcPts val="0"/>
              </a:spcAft>
              <a:buNone/>
            </a:pPr>
            <a:r>
              <a:rPr lang="en"/>
              <a:t>Let’s forget about the investors and lenders for a bit, and shift that focus to the founders, who are the bright minds behind the ideas that are set to change the world that we live in. As these ideas start forming into a business, they start demanding time, dedication, and most importantly, funding. As they continue into the various funding stages, the founders start to realize that every new round is diluting their ownership, and creating a messy cap table. </a:t>
            </a:r>
            <a:endParaRPr/>
          </a:p>
          <a:p>
            <a:pPr marL="0" lvl="0" indent="0" algn="l" rtl="0">
              <a:spcBef>
                <a:spcPts val="0"/>
              </a:spcBef>
              <a:spcAft>
                <a:spcPts val="0"/>
              </a:spcAft>
              <a:buNone/>
            </a:pPr>
            <a:r>
              <a:rPr lang="en"/>
              <a:t>This is where we come in. We’re here to provide access to capital to startups without diluting their ownership, personally guaranteeing, or spending hours on countless paperwork. Our ideal clients are those who have already gone through market testing, launched their product, are building traction through a working business model, and have received some type of funding through Accelerators, Angel Investors or VC’s. </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Our mis</a:t>
            </a:r>
            <a:r>
              <a:rPr lang="en" sz="1200">
                <a:solidFill>
                  <a:schemeClr val="dk1"/>
                </a:solidFill>
              </a:rPr>
              <a:t>sion i</a:t>
            </a:r>
            <a:r>
              <a:rPr lang="en">
                <a:solidFill>
                  <a:schemeClr val="dk1"/>
                </a:solidFill>
              </a:rPr>
              <a:t>s to allow our founders to continue to innovate, scale their business, outlive their competitors and go from a donkey to a unicorn. </a:t>
            </a:r>
            <a:endParaRPr>
              <a:solidFill>
                <a:schemeClr val="dk1"/>
              </a:solidFill>
            </a:endParaRPr>
          </a:p>
          <a:p>
            <a:pPr marL="0" lvl="0" indent="0" algn="l" rtl="0">
              <a:spcBef>
                <a:spcPts val="0"/>
              </a:spcBef>
              <a:spcAft>
                <a:spcPts val="0"/>
              </a:spcAft>
              <a:buNone/>
            </a:pPr>
            <a:endParaRPr sz="1400" b="1">
              <a:solidFill>
                <a:schemeClr val="dk1"/>
              </a:solidFill>
            </a:endParaRPr>
          </a:p>
          <a:p>
            <a:pPr marL="0" lvl="0" indent="0" algn="l" rtl="0">
              <a:spcBef>
                <a:spcPts val="0"/>
              </a:spcBef>
              <a:spcAft>
                <a:spcPts val="0"/>
              </a:spcAft>
              <a:buNone/>
            </a:pPr>
            <a:r>
              <a:rPr lang="en">
                <a:solidFill>
                  <a:schemeClr val="dk1"/>
                </a:solidFill>
              </a:rPr>
              <a:t>With that being said, I’ll hand it over to Callie to discuss the technologies and data sources that we use to make this all happen.  </a:t>
            </a:r>
            <a:endParaRPr sz="8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32013330d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32013330d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Callie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32013330d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32013330d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Gabriel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32013330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32013330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Norman</a:t>
            </a:r>
            <a:endParaRPr/>
          </a:p>
          <a:p>
            <a:pPr marL="0" lvl="0" indent="0" algn="l" rtl="0">
              <a:spcBef>
                <a:spcPts val="0"/>
              </a:spcBef>
              <a:spcAft>
                <a:spcPts val="0"/>
              </a:spcAft>
              <a:buNone/>
            </a:pPr>
            <a:endParaRPr/>
          </a:p>
          <a:p>
            <a:pPr marL="0" lvl="0" indent="0" algn="l" rtl="0">
              <a:spcBef>
                <a:spcPts val="0"/>
              </a:spcBef>
              <a:spcAft>
                <a:spcPts val="0"/>
              </a:spcAft>
              <a:buNone/>
            </a:pPr>
            <a:r>
              <a:rPr lang="en"/>
              <a:t>Moving on to the next slide: classifier models we tested our product with   ------&gt;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32013330d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32013330d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Edgar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first machine learning model that we tried was the random forest classifier, in which the algorithm works in 4 steps:</a:t>
            </a:r>
            <a:endParaRPr>
              <a:solidFill>
                <a:schemeClr val="dk1"/>
              </a:solidFill>
            </a:endParaRPr>
          </a:p>
          <a:p>
            <a:pPr marL="457200" lvl="0" indent="-298450" algn="l" rtl="0">
              <a:lnSpc>
                <a:spcPct val="115000"/>
              </a:lnSpc>
              <a:spcBef>
                <a:spcPts val="1200"/>
              </a:spcBef>
              <a:spcAft>
                <a:spcPts val="0"/>
              </a:spcAft>
              <a:buClr>
                <a:schemeClr val="dk1"/>
              </a:buClr>
              <a:buSzPts val="1100"/>
              <a:buFont typeface="Arial"/>
              <a:buAutoNum type="arabicPeriod"/>
            </a:pPr>
            <a:r>
              <a:rPr lang="en">
                <a:solidFill>
                  <a:schemeClr val="dk1"/>
                </a:solidFill>
              </a:rPr>
              <a:t>Selects random samples from given dataset</a:t>
            </a:r>
            <a:endParaRPr>
              <a:solidFill>
                <a:schemeClr val="dk1"/>
              </a:solidFill>
            </a:endParaRPr>
          </a:p>
          <a:p>
            <a:pPr marL="457200" lvl="0" indent="-298450" algn="l" rtl="0">
              <a:lnSpc>
                <a:spcPct val="115000"/>
              </a:lnSpc>
              <a:spcBef>
                <a:spcPts val="0"/>
              </a:spcBef>
              <a:spcAft>
                <a:spcPts val="0"/>
              </a:spcAft>
              <a:buClr>
                <a:schemeClr val="dk1"/>
              </a:buClr>
              <a:buSzPts val="1100"/>
              <a:buFont typeface="Arial"/>
              <a:buAutoNum type="arabicPeriod"/>
            </a:pPr>
            <a:r>
              <a:rPr lang="en">
                <a:solidFill>
                  <a:schemeClr val="dk1"/>
                </a:solidFill>
              </a:rPr>
              <a:t>Constructs a decision tree for each sample and gets a prediction result from each decision tree</a:t>
            </a:r>
            <a:endParaRPr>
              <a:solidFill>
                <a:schemeClr val="dk1"/>
              </a:solidFill>
            </a:endParaRPr>
          </a:p>
          <a:p>
            <a:pPr marL="457200" lvl="0" indent="-298450" algn="l" rtl="0">
              <a:lnSpc>
                <a:spcPct val="115000"/>
              </a:lnSpc>
              <a:spcBef>
                <a:spcPts val="0"/>
              </a:spcBef>
              <a:spcAft>
                <a:spcPts val="0"/>
              </a:spcAft>
              <a:buClr>
                <a:schemeClr val="dk1"/>
              </a:buClr>
              <a:buSzPts val="1100"/>
              <a:buFont typeface="Arial"/>
              <a:buAutoNum type="arabicPeriod"/>
            </a:pPr>
            <a:r>
              <a:rPr lang="en">
                <a:solidFill>
                  <a:schemeClr val="dk1"/>
                </a:solidFill>
              </a:rPr>
              <a:t>Performs a vote for each predicted result</a:t>
            </a:r>
            <a:endParaRPr>
              <a:solidFill>
                <a:schemeClr val="dk1"/>
              </a:solidFill>
            </a:endParaRPr>
          </a:p>
          <a:p>
            <a:pPr marL="457200" lvl="0" indent="-298450" algn="l" rtl="0">
              <a:lnSpc>
                <a:spcPct val="115000"/>
              </a:lnSpc>
              <a:spcBef>
                <a:spcPts val="0"/>
              </a:spcBef>
              <a:spcAft>
                <a:spcPts val="0"/>
              </a:spcAft>
              <a:buClr>
                <a:schemeClr val="dk1"/>
              </a:buClr>
              <a:buSzPts val="1100"/>
              <a:buFont typeface="Arial"/>
              <a:buAutoNum type="arabicPeriod"/>
            </a:pPr>
            <a:r>
              <a:rPr lang="en">
                <a:solidFill>
                  <a:schemeClr val="dk1"/>
                </a:solidFill>
              </a:rPr>
              <a:t>Selects the prediction result with the most votes as the final prediction</a:t>
            </a:r>
            <a:endParaRPr>
              <a:solidFill>
                <a:schemeClr val="dk1"/>
              </a:solidFill>
            </a:endParaRPr>
          </a:p>
          <a:p>
            <a:pPr marL="0" lvl="0" indent="0" algn="l" rtl="0">
              <a:lnSpc>
                <a:spcPct val="115000"/>
              </a:lnSpc>
              <a:spcBef>
                <a:spcPts val="1200"/>
              </a:spcBef>
              <a:spcAft>
                <a:spcPts val="0"/>
              </a:spcAft>
              <a:buNone/>
            </a:pPr>
            <a:r>
              <a:rPr lang="en">
                <a:solidFill>
                  <a:schemeClr val="dk1"/>
                </a:solidFill>
              </a:rPr>
              <a:t>Next, Callie will go over the 2nd model we tested. </a:t>
            </a:r>
            <a:endParaRPr>
              <a:solidFill>
                <a:schemeClr val="dk1"/>
              </a:solidFill>
            </a:endParaRPr>
          </a:p>
          <a:p>
            <a:pPr marL="0" lvl="0" indent="0" algn="l" rtl="0">
              <a:spcBef>
                <a:spcPts val="120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https://www.datacamp.com/community/tutorials/random-forests-classifier-python</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32013330d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d32013330d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Callie</a:t>
            </a:r>
            <a:endParaRPr/>
          </a:p>
          <a:p>
            <a:pPr marL="0" lvl="0" indent="0" algn="l" rtl="0">
              <a:spcBef>
                <a:spcPts val="0"/>
              </a:spcBef>
              <a:spcAft>
                <a:spcPts val="0"/>
              </a:spcAft>
              <a:buNone/>
            </a:pPr>
            <a:endParaRPr/>
          </a:p>
          <a:p>
            <a:pPr marL="0" lvl="0" indent="0" algn="l" rtl="0">
              <a:spcBef>
                <a:spcPts val="0"/>
              </a:spcBef>
              <a:spcAft>
                <a:spcPts val="0"/>
              </a:spcAft>
              <a:buNone/>
            </a:pPr>
            <a:r>
              <a:rPr lang="en"/>
              <a:t>How the model works and the algorithm-- over fit model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d32013330d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d32013330d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Norman</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d32013330d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d32013330d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Norman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3264408"/>
            <a:ext cx="5101209" cy="929921"/>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619217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463904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384285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8"/>
        <p:cNvGrpSpPr/>
        <p:nvPr/>
      </p:nvGrpSpPr>
      <p:grpSpPr>
        <a:xfrm>
          <a:off x="0" y="0"/>
          <a:ext cx="0" cy="0"/>
          <a:chOff x="0" y="0"/>
          <a:chExt cx="0" cy="0"/>
        </a:xfrm>
      </p:grpSpPr>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670977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1"/>
        <p:cNvGrpSpPr/>
        <p:nvPr/>
      </p:nvGrpSpPr>
      <p:grpSpPr>
        <a:xfrm>
          <a:off x="0" y="0"/>
          <a:ext cx="0" cy="0"/>
          <a:chOff x="0" y="0"/>
          <a:chExt cx="0" cy="0"/>
        </a:xfrm>
      </p:grpSpPr>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05992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33265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3264349"/>
            <a:ext cx="5101209" cy="94881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41020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1978533"/>
            <a:ext cx="3203828"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1978533"/>
            <a:ext cx="3202685" cy="23264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4/20/21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038645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p:spPr>
        <p:txBody>
          <a:bodyPr anchor="b" anchorCtr="1">
            <a:normAutofit/>
          </a:bodyPr>
          <a:lstStyle>
            <a:lvl1pPr marL="0" indent="0" algn="ctr">
              <a:buNone/>
              <a:defRPr sz="1425" b="0" cap="all" spc="75" baseline="0">
                <a:solidFill>
                  <a:schemeClr val="accent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2357438"/>
            <a:ext cx="3202686" cy="19475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2357438"/>
            <a:ext cx="3190113" cy="194758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1735075"/>
            <a:ext cx="3202686" cy="528065"/>
          </a:xfrm>
        </p:spPr>
        <p:txBody>
          <a:bodyPr anchor="b" anchorCtr="1">
            <a:normAutofit/>
          </a:bodyPr>
          <a:lstStyle>
            <a:lvl1pPr marL="0" indent="0" algn="ctr">
              <a:buNone/>
              <a:defRPr sz="1425" b="0" cap="all" spc="75" baseline="0">
                <a:solidFill>
                  <a:schemeClr val="accent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69574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9105292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382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603504"/>
            <a:ext cx="3611880" cy="3936492"/>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2662439"/>
            <a:ext cx="2846070" cy="164552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4/20/21</a:t>
            </a:fld>
            <a:endParaRPr lang="en-US" dirty="0"/>
          </a:p>
        </p:txBody>
      </p:sp>
      <p:sp>
        <p:nvSpPr>
          <p:cNvPr id="10" name="Footer Placeholder 9"/>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9272625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solidFill>
            <a:schemeClr val="tx1">
              <a:lumMod val="8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2662439"/>
            <a:ext cx="2846070" cy="1645528"/>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4/20/21</a:t>
            </a:fld>
            <a:endParaRPr lang="en-US" dirty="0"/>
          </a:p>
        </p:txBody>
      </p:sp>
      <p:sp>
        <p:nvSpPr>
          <p:cNvPr id="9" name="Footer Placeholder 8"/>
          <p:cNvSpPr>
            <a:spLocks noGrp="1"/>
          </p:cNvSpPr>
          <p:nvPr>
            <p:ph type="ftr" sz="quarter" idx="11"/>
          </p:nvPr>
        </p:nvSpPr>
        <p:spPr>
          <a:xfrm>
            <a:off x="603504" y="4677156"/>
            <a:ext cx="3843598" cy="24003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40662476"/>
      </p:ext>
    </p:extLst>
  </p:cSld>
  <p:clrMapOvr>
    <a:overrideClrMapping bg1="dk1" tx1="lt1" bg2="dk2" tx2="lt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723519"/>
            <a:ext cx="5797296" cy="89154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1978534"/>
            <a:ext cx="5797296" cy="23264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4679112"/>
            <a:ext cx="2065310" cy="242976"/>
          </a:xfrm>
          <a:prstGeom prst="rect">
            <a:avLst/>
          </a:prstGeom>
        </p:spPr>
        <p:txBody>
          <a:bodyPr vert="horz" lIns="91440" tIns="45720" rIns="91440" bIns="45720" rtlCol="0" anchor="ctr"/>
          <a:lstStyle>
            <a:lvl1pPr algn="r">
              <a:defRPr sz="788">
                <a:solidFill>
                  <a:schemeClr val="tx1">
                    <a:alpha val="70000"/>
                  </a:schemeClr>
                </a:solidFill>
              </a:defRPr>
            </a:lvl1pPr>
          </a:lstStyle>
          <a:p>
            <a:fld id="{1160EA64-D806-43AC-9DF2-F8C432F32B4C}" type="datetimeFigureOut">
              <a:rPr lang="en-US" smtClean="0"/>
              <a:t>4/20/21</a:t>
            </a:fld>
            <a:endParaRPr lang="en-US" dirty="0"/>
          </a:p>
        </p:txBody>
      </p:sp>
      <p:sp>
        <p:nvSpPr>
          <p:cNvPr id="5" name="Footer Placeholder 4"/>
          <p:cNvSpPr>
            <a:spLocks noGrp="1"/>
          </p:cNvSpPr>
          <p:nvPr>
            <p:ph type="ftr" sz="quarter" idx="3"/>
          </p:nvPr>
        </p:nvSpPr>
        <p:spPr>
          <a:xfrm>
            <a:off x="1200150" y="4677156"/>
            <a:ext cx="4425892" cy="240030"/>
          </a:xfrm>
          <a:prstGeom prst="rect">
            <a:avLst/>
          </a:prstGeom>
        </p:spPr>
        <p:txBody>
          <a:bodyPr vert="horz" lIns="91440" tIns="45720" rIns="91440" bIns="45720" rtlCol="0" anchor="ctr"/>
          <a:lstStyle>
            <a:lvl1pPr algn="l">
              <a:defRPr sz="788">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8069192" y="4663440"/>
            <a:ext cx="274320" cy="274320"/>
          </a:xfrm>
          <a:prstGeom prst="ellipse">
            <a:avLst/>
          </a:prstGeom>
          <a:solidFill>
            <a:srgbClr val="1D1D1D">
              <a:alpha val="69804"/>
            </a:srgbClr>
          </a:solidFill>
        </p:spPr>
        <p:txBody>
          <a:bodyPr vert="horz" lIns="18288" tIns="45720" rIns="18288" bIns="45720" rtlCol="0" anchor="ctr">
            <a:noAutofit/>
          </a:bodyPr>
          <a:lstStyle>
            <a:lvl1pPr algn="ctr">
              <a:defRPr sz="825" spc="0" baseline="0">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26143517"/>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Lst>
  <p:hf sldNum="0" hdr="0" ftr="0" dt="0"/>
  <p:txStyles>
    <p:titleStyle>
      <a:lvl1pPr algn="ctr" defTabSz="685800" rtl="0" eaLnBrk="1" latinLnBrk="0" hangingPunct="1">
        <a:lnSpc>
          <a:spcPct val="90000"/>
        </a:lnSpc>
        <a:spcBef>
          <a:spcPct val="0"/>
        </a:spcBef>
        <a:buNone/>
        <a:defRPr sz="2100" kern="1200" cap="all" spc="150" baseline="0">
          <a:solidFill>
            <a:schemeClr val="tx1">
              <a:lumMod val="85000"/>
              <a:lumOff val="15000"/>
            </a:schemeClr>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pic>
        <p:nvPicPr>
          <p:cNvPr id="136" name="Google Shape;136;p13"/>
          <p:cNvPicPr preferRelativeResize="0"/>
          <p:nvPr/>
        </p:nvPicPr>
        <p:blipFill rotWithShape="1">
          <a:blip r:embed="rId3"/>
          <a:srcRect t="9356" b="11138"/>
          <a:stretch/>
        </p:blipFill>
        <p:spPr>
          <a:xfrm>
            <a:off x="20" y="10"/>
            <a:ext cx="9143980" cy="5143490"/>
          </a:xfrm>
          <a:prstGeom prst="rect">
            <a:avLst/>
          </a:prstGeom>
          <a:noFill/>
        </p:spPr>
      </p:pic>
      <p:sp>
        <p:nvSpPr>
          <p:cNvPr id="134" name="Google Shape;134;p13"/>
          <p:cNvSpPr txBox="1">
            <a:spLocks noGrp="1"/>
          </p:cNvSpPr>
          <p:nvPr>
            <p:ph type="ctrTitle"/>
          </p:nvPr>
        </p:nvSpPr>
        <p:spPr>
          <a:prstGeom prst="rect">
            <a:avLst/>
          </a:prstGeom>
          <a:solidFill>
            <a:schemeClr val="bg1">
              <a:alpha val="60000"/>
            </a:schemeClr>
          </a:solidFill>
          <a:ln w="38100" cap="sq">
            <a:solidFill>
              <a:schemeClr val="tx1"/>
            </a:solidFill>
            <a:miter lim="800000"/>
          </a:ln>
        </p:spPr>
        <p:txBody>
          <a:bodyPr spcFirstLastPara="1" lIns="91425" tIns="91425" rIns="91425" bIns="91425" anchor="ctr" anchorCtr="0">
            <a:normAutofit/>
          </a:bodyPr>
          <a:lstStyle/>
          <a:p>
            <a:pPr marL="0" lvl="0" indent="0" rtl="0">
              <a:spcBef>
                <a:spcPts val="0"/>
              </a:spcBef>
              <a:spcAft>
                <a:spcPts val="0"/>
              </a:spcAft>
              <a:buNone/>
            </a:pPr>
            <a:r>
              <a:rPr lang="en-US">
                <a:solidFill>
                  <a:schemeClr val="tx1"/>
                </a:solidFill>
              </a:rPr>
              <a:t>Unicorn Predictor</a:t>
            </a:r>
          </a:p>
        </p:txBody>
      </p:sp>
      <p:sp>
        <p:nvSpPr>
          <p:cNvPr id="135" name="Google Shape;135;p13"/>
          <p:cNvSpPr txBox="1">
            <a:spLocks noGrp="1"/>
          </p:cNvSpPr>
          <p:nvPr>
            <p:ph type="subTitle" idx="1"/>
          </p:nvPr>
        </p:nvSpPr>
        <p:spPr>
          <a:prstGeom prst="rect">
            <a:avLst/>
          </a:prstGeom>
        </p:spPr>
        <p:txBody>
          <a:bodyPr spcFirstLastPara="1" lIns="91425" tIns="91425" rIns="91425" bIns="91425" anchorCtr="0">
            <a:normAutofit/>
          </a:bodyPr>
          <a:lstStyle/>
          <a:p>
            <a:pPr marL="0" lvl="0" indent="0" rtl="0">
              <a:lnSpc>
                <a:spcPct val="90000"/>
              </a:lnSpc>
              <a:spcBef>
                <a:spcPts val="0"/>
              </a:spcBef>
              <a:spcAft>
                <a:spcPts val="600"/>
              </a:spcAft>
              <a:buNone/>
            </a:pPr>
            <a:r>
              <a:rPr lang="en-US" sz="800">
                <a:solidFill>
                  <a:srgbClr val="FFFFFF"/>
                </a:solidFill>
              </a:rPr>
              <a:t>Callie Yu</a:t>
            </a:r>
          </a:p>
          <a:p>
            <a:pPr marL="0" lvl="0" indent="0" rtl="0">
              <a:lnSpc>
                <a:spcPct val="90000"/>
              </a:lnSpc>
              <a:spcBef>
                <a:spcPts val="0"/>
              </a:spcBef>
              <a:spcAft>
                <a:spcPts val="600"/>
              </a:spcAft>
              <a:buNone/>
            </a:pPr>
            <a:r>
              <a:rPr lang="en-US" sz="800">
                <a:solidFill>
                  <a:srgbClr val="FFFFFF"/>
                </a:solidFill>
              </a:rPr>
              <a:t>Gabriel Silva</a:t>
            </a:r>
          </a:p>
          <a:p>
            <a:pPr marL="0" lvl="0" indent="0" rtl="0">
              <a:lnSpc>
                <a:spcPct val="90000"/>
              </a:lnSpc>
              <a:spcBef>
                <a:spcPts val="0"/>
              </a:spcBef>
              <a:spcAft>
                <a:spcPts val="600"/>
              </a:spcAft>
              <a:buNone/>
            </a:pPr>
            <a:r>
              <a:rPr lang="en-US" sz="800">
                <a:solidFill>
                  <a:srgbClr val="FFFFFF"/>
                </a:solidFill>
              </a:rPr>
              <a:t>Norman Chen</a:t>
            </a:r>
          </a:p>
          <a:p>
            <a:pPr marL="0" lvl="0" indent="0" rtl="0">
              <a:lnSpc>
                <a:spcPct val="90000"/>
              </a:lnSpc>
              <a:spcBef>
                <a:spcPts val="0"/>
              </a:spcBef>
              <a:spcAft>
                <a:spcPts val="600"/>
              </a:spcAft>
              <a:buNone/>
            </a:pPr>
            <a:r>
              <a:rPr lang="en-US" sz="800">
                <a:solidFill>
                  <a:srgbClr val="FFFFFF"/>
                </a:solidFill>
              </a:rPr>
              <a:t>Edgar Coronado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603504" y="723519"/>
            <a:ext cx="3357604" cy="891540"/>
          </a:xfrm>
          <a:prstGeom prst="rect">
            <a:avLst/>
          </a:prstGeom>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spc="200"/>
              <a:t>Models: Stochastic Gradient Descent</a:t>
            </a:r>
          </a:p>
        </p:txBody>
      </p:sp>
      <p:sp>
        <p:nvSpPr>
          <p:cNvPr id="197" name="Google Shape;197;p22"/>
          <p:cNvSpPr txBox="1">
            <a:spLocks noGrp="1"/>
          </p:cNvSpPr>
          <p:nvPr>
            <p:ph type="body" idx="1"/>
          </p:nvPr>
        </p:nvSpPr>
        <p:spPr>
          <a:xfrm>
            <a:off x="602433" y="1978533"/>
            <a:ext cx="3369699" cy="2447404"/>
          </a:xfrm>
          <a:prstGeom prst="rect">
            <a:avLst/>
          </a:prstGeom>
        </p:spPr>
        <p:txBody>
          <a:bodyPr spcFirstLastPara="1" vert="horz" lIns="91440" tIns="45720" rIns="91440" bIns="45720" rtlCol="0" anchorCtr="0">
            <a:normAutofit/>
          </a:bodyPr>
          <a:lstStyle/>
          <a:p>
            <a:pPr marL="457200" lvl="0" indent="-228600" defTabSz="914400">
              <a:spcBef>
                <a:spcPts val="1000"/>
              </a:spcBef>
              <a:spcAft>
                <a:spcPts val="0"/>
              </a:spcAft>
              <a:buSzPts val="1300"/>
              <a:buFont typeface="Arial" panose="020B0604020202020204" pitchFamily="34" charset="0"/>
              <a:buChar char="•"/>
            </a:pPr>
            <a:r>
              <a:rPr lang="en-US"/>
              <a:t>Data points separated by a </a:t>
            </a:r>
            <a:r>
              <a:rPr lang="en-US" b="1"/>
              <a:t>hyperplane</a:t>
            </a:r>
            <a:endParaRPr lang="en-US"/>
          </a:p>
          <a:p>
            <a:pPr marL="457200" lvl="0" indent="-228600" defTabSz="914400">
              <a:spcBef>
                <a:spcPts val="1000"/>
              </a:spcBef>
              <a:spcAft>
                <a:spcPts val="0"/>
              </a:spcAft>
              <a:buSzPts val="1300"/>
              <a:buFont typeface="Arial" panose="020B0604020202020204" pitchFamily="34" charset="0"/>
              <a:buChar char="•"/>
            </a:pPr>
            <a:r>
              <a:rPr lang="en-US" b="1"/>
              <a:t>Support vectors</a:t>
            </a:r>
            <a:r>
              <a:rPr lang="en-US"/>
              <a:t> act as guidelines to establish a line which divides the data in a which which minimizes </a:t>
            </a:r>
            <a:r>
              <a:rPr lang="en-US" b="1"/>
              <a:t>loss</a:t>
            </a:r>
          </a:p>
          <a:p>
            <a:pPr marL="457200" lvl="0" indent="-228600" defTabSz="914400">
              <a:spcBef>
                <a:spcPts val="1000"/>
              </a:spcBef>
              <a:spcAft>
                <a:spcPts val="1200"/>
              </a:spcAft>
              <a:buFont typeface="Arial" panose="020B0604020202020204" pitchFamily="34" charset="0"/>
              <a:buChar char="•"/>
            </a:pPr>
            <a:endParaRPr lang="en-US"/>
          </a:p>
        </p:txBody>
      </p:sp>
      <p:sp>
        <p:nvSpPr>
          <p:cNvPr id="75" name="Rectangle 74">
            <a:extLst>
              <a:ext uri="{FF2B5EF4-FFF2-40B4-BE49-F238E27FC236}">
                <a16:creationId xmlns:a16="http://schemas.microsoft.com/office/drawing/2014/main" id="{D43721A6-FEC0-463C-9B9C-B96C6888E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7703" y="723519"/>
            <a:ext cx="4080510" cy="370241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D50E3799-9952-4F22-9C21-8EA2CA25D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3024" y="846512"/>
            <a:ext cx="3829870" cy="3456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Google Shape;198;p22"/>
          <p:cNvPicPr preferRelativeResize="0"/>
          <p:nvPr/>
        </p:nvPicPr>
        <p:blipFill>
          <a:blip r:embed="rId3"/>
          <a:stretch>
            <a:fillRect/>
          </a:stretch>
        </p:blipFill>
        <p:spPr>
          <a:xfrm>
            <a:off x="4704591" y="1229703"/>
            <a:ext cx="3586734" cy="269005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US" dirty="0"/>
              <a:t>Amazon Lex Demo</a:t>
            </a:r>
          </a:p>
        </p:txBody>
      </p:sp>
      <p:sp>
        <p:nvSpPr>
          <p:cNvPr id="201" name="Google Shape;201;p2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US" dirty="0"/>
          </a:p>
          <a:p>
            <a:pPr marL="0" lvl="0" indent="0" algn="l" rtl="0">
              <a:spcBef>
                <a:spcPts val="1200"/>
              </a:spcBef>
              <a:spcAft>
                <a:spcPts val="1200"/>
              </a:spcAft>
              <a:buNone/>
            </a:pPr>
            <a:endParaRPr lang="en-US" dirty="0"/>
          </a:p>
        </p:txBody>
      </p:sp>
      <p:pic>
        <p:nvPicPr>
          <p:cNvPr id="2" name="testbot" descr="testbot">
            <a:hlinkClick r:id="" action="ppaction://media"/>
            <a:extLst>
              <a:ext uri="{FF2B5EF4-FFF2-40B4-BE49-F238E27FC236}">
                <a16:creationId xmlns:a16="http://schemas.microsoft.com/office/drawing/2014/main" id="{751E6148-341D-4F49-B61E-B0B28CD4EE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8124" y="1453243"/>
            <a:ext cx="6857652" cy="33800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1673352" y="723519"/>
            <a:ext cx="5797296" cy="891540"/>
          </a:xfrm>
          <a:prstGeom prst="rect">
            <a:avLst/>
          </a:prstGeom>
        </p:spPr>
        <p:txBody>
          <a:bodyPr spcFirstLastPara="1" vert="horz" lIns="182880" tIns="182880" rIns="182880" bIns="182880" rtlCol="0" anchor="ctr" anchorCtr="0">
            <a:normAutofit/>
          </a:bodyPr>
          <a:lstStyle/>
          <a:p>
            <a:pPr marL="0" lvl="0" indent="0" defTabSz="914400">
              <a:spcBef>
                <a:spcPct val="0"/>
              </a:spcBef>
              <a:spcAft>
                <a:spcPts val="0"/>
              </a:spcAft>
            </a:pPr>
            <a:r>
              <a:rPr lang="en-US" sz="2800" spc="200"/>
              <a:t>Unicorn Predictor 2.0</a:t>
            </a:r>
          </a:p>
        </p:txBody>
      </p:sp>
      <p:graphicFrame>
        <p:nvGraphicFramePr>
          <p:cNvPr id="210" name="Google Shape;208;p24">
            <a:extLst>
              <a:ext uri="{FF2B5EF4-FFF2-40B4-BE49-F238E27FC236}">
                <a16:creationId xmlns:a16="http://schemas.microsoft.com/office/drawing/2014/main" id="{7BFAEE42-D565-4FA0-BA63-D1FA62205603}"/>
              </a:ext>
            </a:extLst>
          </p:cNvPr>
          <p:cNvGraphicFramePr/>
          <p:nvPr>
            <p:extLst>
              <p:ext uri="{D42A27DB-BD31-4B8C-83A1-F6EECF244321}">
                <p14:modId xmlns:p14="http://schemas.microsoft.com/office/powerpoint/2010/main" val="3882928482"/>
              </p:ext>
            </p:extLst>
          </p:nvPr>
        </p:nvGraphicFramePr>
        <p:xfrm>
          <a:off x="710239" y="1978818"/>
          <a:ext cx="7723523" cy="2326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12"/>
        <p:cNvGrpSpPr/>
        <p:nvPr/>
      </p:nvGrpSpPr>
      <p:grpSpPr>
        <a:xfrm>
          <a:off x="0" y="0"/>
          <a:ext cx="0" cy="0"/>
          <a:chOff x="0" y="0"/>
          <a:chExt cx="0" cy="0"/>
        </a:xfrm>
      </p:grpSpPr>
      <p:pic>
        <p:nvPicPr>
          <p:cNvPr id="216" name="Picture 215" descr="Many question marks on black background">
            <a:extLst>
              <a:ext uri="{FF2B5EF4-FFF2-40B4-BE49-F238E27FC236}">
                <a16:creationId xmlns:a16="http://schemas.microsoft.com/office/drawing/2014/main" id="{748E1090-052C-4FCD-9809-A763443390C2}"/>
              </a:ext>
            </a:extLst>
          </p:cNvPr>
          <p:cNvPicPr>
            <a:picLocks noChangeAspect="1"/>
          </p:cNvPicPr>
          <p:nvPr/>
        </p:nvPicPr>
        <p:blipFill rotWithShape="1">
          <a:blip r:embed="rId3"/>
          <a:srcRect t="7787"/>
          <a:stretch/>
        </p:blipFill>
        <p:spPr>
          <a:xfrm>
            <a:off x="20" y="10"/>
            <a:ext cx="9143980" cy="5143490"/>
          </a:xfrm>
          <a:prstGeom prst="rect">
            <a:avLst/>
          </a:prstGeom>
        </p:spPr>
      </p:pic>
      <p:sp>
        <p:nvSpPr>
          <p:cNvPr id="213" name="Google Shape;213;p25"/>
          <p:cNvSpPr txBox="1">
            <a:spLocks noGrp="1"/>
          </p:cNvSpPr>
          <p:nvPr>
            <p:ph type="title"/>
          </p:nvPr>
        </p:nvSpPr>
        <p:spPr>
          <a:xfrm>
            <a:off x="1673352" y="2218577"/>
            <a:ext cx="5797296" cy="706347"/>
          </a:xfrm>
          <a:prstGeom prst="rect">
            <a:avLst/>
          </a:prstGeom>
          <a:solidFill>
            <a:srgbClr val="000000">
              <a:alpha val="70000"/>
            </a:srgbClr>
          </a:solidFill>
          <a:ln>
            <a:solidFill>
              <a:srgbClr val="FFFFFF"/>
            </a:solidFill>
          </a:ln>
        </p:spPr>
        <p:txBody>
          <a:bodyPr spcFirstLastPara="1" vert="horz" lIns="182880" tIns="182880" rIns="182880" bIns="182880" rtlCol="0" anchor="ctr" anchorCtr="0">
            <a:normAutofit/>
          </a:bodyPr>
          <a:lstStyle/>
          <a:p>
            <a:pPr marL="0" lvl="0" indent="0" defTabSz="914400">
              <a:spcBef>
                <a:spcPct val="0"/>
              </a:spcBef>
              <a:spcAft>
                <a:spcPts val="0"/>
              </a:spcAft>
            </a:pPr>
            <a:r>
              <a:rPr lang="en-US" spc="200">
                <a:solidFill>
                  <a:srgbClr val="FFFFFF"/>
                </a:solidFill>
              </a:rPr>
              <a:t>Questions?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prstGeom prst="rect">
            <a:avLst/>
          </a:prstGeom>
        </p:spPr>
        <p:txBody>
          <a:bodyPr spcFirstLastPara="1" wrap="square" lIns="91425" tIns="91425" rIns="91425" bIns="91425" anchor="ctr" anchorCtr="0">
            <a:normAutofit/>
          </a:bodyPr>
          <a:lstStyle/>
          <a:p>
            <a:pPr marL="0" lvl="0" indent="0" rtl="0">
              <a:spcBef>
                <a:spcPts val="0"/>
              </a:spcBef>
              <a:spcAft>
                <a:spcPts val="0"/>
              </a:spcAft>
              <a:buNone/>
            </a:pPr>
            <a:r>
              <a:rPr lang="en" sz="2500" dirty="0"/>
              <a:t>Our Mission</a:t>
            </a:r>
            <a:endParaRPr sz="2500" dirty="0"/>
          </a:p>
        </p:txBody>
      </p:sp>
      <p:sp>
        <p:nvSpPr>
          <p:cNvPr id="143" name="Google Shape;143;p14"/>
          <p:cNvSpPr txBox="1">
            <a:spLocks noGrp="1"/>
          </p:cNvSpPr>
          <p:nvPr>
            <p:ph type="body" idx="1"/>
          </p:nvPr>
        </p:nvSpPr>
        <p:spPr>
          <a:xfrm>
            <a:off x="4933199" y="1554809"/>
            <a:ext cx="3583479" cy="2038996"/>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b="1" dirty="0">
                <a:solidFill>
                  <a:schemeClr val="tx1"/>
                </a:solidFill>
                <a:latin typeface="Arial"/>
                <a:ea typeface="Arial"/>
                <a:cs typeface="Arial"/>
                <a:sym typeface="Arial"/>
              </a:rPr>
              <a:t>Solution</a:t>
            </a:r>
            <a:endParaRPr sz="1400" b="1" dirty="0">
              <a:solidFill>
                <a:schemeClr val="tx1"/>
              </a:solidFill>
              <a:latin typeface="Arial"/>
              <a:ea typeface="Arial"/>
              <a:cs typeface="Arial"/>
              <a:sym typeface="Arial"/>
            </a:endParaRPr>
          </a:p>
          <a:p>
            <a:pPr marL="457200" lvl="0" indent="-317500" algn="l" rtl="0">
              <a:spcBef>
                <a:spcPts val="1200"/>
              </a:spcBef>
              <a:spcAft>
                <a:spcPts val="0"/>
              </a:spcAft>
              <a:buClr>
                <a:srgbClr val="FFFFFF"/>
              </a:buClr>
              <a:buSzPts val="1400"/>
              <a:buFont typeface="Wingdings" pitchFamily="2" charset="2"/>
              <a:buChar char="v"/>
            </a:pPr>
            <a:r>
              <a:rPr lang="en" sz="1400" dirty="0">
                <a:solidFill>
                  <a:schemeClr val="tx1"/>
                </a:solidFill>
                <a:latin typeface="Arial"/>
                <a:ea typeface="Arial"/>
                <a:cs typeface="Arial"/>
                <a:sym typeface="Arial"/>
              </a:rPr>
              <a:t>Our Machine Learning Models allow us to provide capital in order to scale the startup without diluting ownership, all done in minutes</a:t>
            </a:r>
            <a:endParaRPr sz="1400" dirty="0">
              <a:solidFill>
                <a:schemeClr val="tx1"/>
              </a:solidFill>
              <a:latin typeface="Arial"/>
              <a:ea typeface="Arial"/>
              <a:cs typeface="Arial"/>
              <a:sym typeface="Arial"/>
            </a:endParaRPr>
          </a:p>
          <a:p>
            <a:pPr marL="0" lvl="0" indent="0" algn="l" rtl="0">
              <a:spcBef>
                <a:spcPts val="1200"/>
              </a:spcBef>
              <a:spcAft>
                <a:spcPts val="1200"/>
              </a:spcAft>
              <a:buNone/>
            </a:pPr>
            <a:endParaRPr sz="1500" b="1" dirty="0">
              <a:solidFill>
                <a:schemeClr val="tx1"/>
              </a:solidFill>
              <a:latin typeface="Arial"/>
              <a:ea typeface="Arial"/>
              <a:cs typeface="Arial"/>
              <a:sym typeface="Arial"/>
            </a:endParaRPr>
          </a:p>
        </p:txBody>
      </p:sp>
      <p:sp>
        <p:nvSpPr>
          <p:cNvPr id="144" name="Google Shape;144;p14"/>
          <p:cNvSpPr txBox="1"/>
          <p:nvPr/>
        </p:nvSpPr>
        <p:spPr>
          <a:xfrm>
            <a:off x="872033" y="4092677"/>
            <a:ext cx="7399933" cy="6570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dirty="0"/>
              <a:t>We are not a bank, we’re not a Venture Capital firm, we are </a:t>
            </a:r>
            <a:r>
              <a:rPr lang="en" sz="1500" b="1" dirty="0"/>
              <a:t>Unicorn Predictor!</a:t>
            </a:r>
            <a:endParaRPr dirty="0">
              <a:latin typeface="Lato"/>
              <a:ea typeface="Lato"/>
              <a:cs typeface="Lato"/>
              <a:sym typeface="Lato"/>
            </a:endParaRPr>
          </a:p>
        </p:txBody>
      </p:sp>
      <p:graphicFrame>
        <p:nvGraphicFramePr>
          <p:cNvPr id="148" name="Google Shape;142;p14">
            <a:extLst>
              <a:ext uri="{FF2B5EF4-FFF2-40B4-BE49-F238E27FC236}">
                <a16:creationId xmlns:a16="http://schemas.microsoft.com/office/drawing/2014/main" id="{E3CABB79-E092-4663-A5B3-D48620AE0CAA}"/>
              </a:ext>
            </a:extLst>
          </p:cNvPr>
          <p:cNvGraphicFramePr/>
          <p:nvPr>
            <p:extLst>
              <p:ext uri="{D42A27DB-BD31-4B8C-83A1-F6EECF244321}">
                <p14:modId xmlns:p14="http://schemas.microsoft.com/office/powerpoint/2010/main" val="1651193052"/>
              </p:ext>
            </p:extLst>
          </p:nvPr>
        </p:nvGraphicFramePr>
        <p:xfrm>
          <a:off x="1286867" y="1532731"/>
          <a:ext cx="3093746" cy="2527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48"/>
        <p:cNvGrpSpPr/>
        <p:nvPr/>
      </p:nvGrpSpPr>
      <p:grpSpPr>
        <a:xfrm>
          <a:off x="0" y="0"/>
          <a:ext cx="0" cy="0"/>
          <a:chOff x="0" y="0"/>
          <a:chExt cx="0" cy="0"/>
        </a:xfrm>
      </p:grpSpPr>
      <p:sp>
        <p:nvSpPr>
          <p:cNvPr id="149" name="Google Shape;149;p15"/>
          <p:cNvSpPr txBox="1">
            <a:spLocks noGrp="1"/>
          </p:cNvSpPr>
          <p:nvPr>
            <p:ph type="title"/>
          </p:nvPr>
        </p:nvSpPr>
        <p:spPr>
          <a:xfrm>
            <a:off x="1673352" y="723519"/>
            <a:ext cx="5797296" cy="891540"/>
          </a:xfrm>
          <a:prstGeom prst="rect">
            <a:avLst/>
          </a:prstGeom>
        </p:spPr>
        <p:txBody>
          <a:bodyPr spcFirstLastPara="1" vert="horz" lIns="182880" tIns="182880" rIns="182880" bIns="182880" rtlCol="0" anchor="ctr" anchorCtr="0">
            <a:normAutofit/>
          </a:bodyPr>
          <a:lstStyle/>
          <a:p>
            <a:pPr marL="0" lvl="0" indent="0" defTabSz="914400">
              <a:spcBef>
                <a:spcPct val="0"/>
              </a:spcBef>
              <a:spcAft>
                <a:spcPts val="0"/>
              </a:spcAft>
            </a:pPr>
            <a:r>
              <a:rPr lang="en-US" spc="200"/>
              <a:t>Technologies &amp; Data Source</a:t>
            </a:r>
          </a:p>
        </p:txBody>
      </p:sp>
      <p:graphicFrame>
        <p:nvGraphicFramePr>
          <p:cNvPr id="152" name="Google Shape;150;p15">
            <a:extLst>
              <a:ext uri="{FF2B5EF4-FFF2-40B4-BE49-F238E27FC236}">
                <a16:creationId xmlns:a16="http://schemas.microsoft.com/office/drawing/2014/main" id="{8872F5C7-D21B-46DC-9F0A-47BCE298977B}"/>
              </a:ext>
            </a:extLst>
          </p:cNvPr>
          <p:cNvGraphicFramePr/>
          <p:nvPr>
            <p:extLst>
              <p:ext uri="{D42A27DB-BD31-4B8C-83A1-F6EECF244321}">
                <p14:modId xmlns:p14="http://schemas.microsoft.com/office/powerpoint/2010/main" val="3979342968"/>
              </p:ext>
            </p:extLst>
          </p:nvPr>
        </p:nvGraphicFramePr>
        <p:xfrm>
          <a:off x="710239" y="1978818"/>
          <a:ext cx="7723523" cy="23264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603504" y="723519"/>
            <a:ext cx="3357604" cy="891540"/>
          </a:xfrm>
          <a:prstGeom prst="rect">
            <a:avLst/>
          </a:prstGeom>
        </p:spPr>
        <p:txBody>
          <a:bodyPr spcFirstLastPara="1" vert="horz" lIns="182880" tIns="182880" rIns="182880" bIns="182880" rtlCol="0" anchor="ctr" anchorCtr="0">
            <a:normAutofit/>
          </a:bodyPr>
          <a:lstStyle/>
          <a:p>
            <a:pPr marL="0" lvl="0" indent="0" defTabSz="914400">
              <a:spcBef>
                <a:spcPct val="0"/>
              </a:spcBef>
              <a:spcAft>
                <a:spcPts val="0"/>
              </a:spcAft>
            </a:pPr>
            <a:r>
              <a:rPr lang="en-US" spc="200"/>
              <a:t>Key Data Points</a:t>
            </a:r>
          </a:p>
        </p:txBody>
      </p:sp>
      <p:sp>
        <p:nvSpPr>
          <p:cNvPr id="156" name="Google Shape;156;p16"/>
          <p:cNvSpPr txBox="1">
            <a:spLocks noGrp="1"/>
          </p:cNvSpPr>
          <p:nvPr>
            <p:ph type="body" idx="1"/>
          </p:nvPr>
        </p:nvSpPr>
        <p:spPr>
          <a:xfrm>
            <a:off x="602433" y="1978533"/>
            <a:ext cx="3369699" cy="2447404"/>
          </a:xfrm>
          <a:prstGeom prst="rect">
            <a:avLst/>
          </a:prstGeom>
        </p:spPr>
        <p:txBody>
          <a:bodyPr spcFirstLastPara="1" vert="horz" lIns="91440" tIns="45720" rIns="91440" bIns="45720" rtlCol="0" anchorCtr="0">
            <a:normAutofit fontScale="77500" lnSpcReduction="20000"/>
          </a:bodyPr>
          <a:lstStyle/>
          <a:p>
            <a:pPr marL="457200" lvl="0" indent="-228600" defTabSz="914400">
              <a:lnSpc>
                <a:spcPct val="90000"/>
              </a:lnSpc>
              <a:spcBef>
                <a:spcPts val="1000"/>
              </a:spcBef>
              <a:spcAft>
                <a:spcPts val="0"/>
              </a:spcAft>
              <a:buSzPts val="1100"/>
              <a:buFont typeface="Arial" panose="020B0604020202020204" pitchFamily="34" charset="0"/>
              <a:buChar char="•"/>
            </a:pPr>
            <a:r>
              <a:rPr lang="en-US" sz="1500" dirty="0">
                <a:sym typeface="Arial"/>
              </a:rPr>
              <a:t>We decide whether to approve an applicant through our </a:t>
            </a:r>
            <a:r>
              <a:rPr lang="en-US" sz="1500" b="1" dirty="0">
                <a:sym typeface="Arial"/>
              </a:rPr>
              <a:t>Startup Success Predictor,</a:t>
            </a:r>
            <a:r>
              <a:rPr lang="en-US" sz="1500" dirty="0">
                <a:sym typeface="Arial"/>
              </a:rPr>
              <a:t> in which we take the following data into consideration: </a:t>
            </a:r>
          </a:p>
          <a:p>
            <a:pPr marL="914400" lvl="1" indent="-228600" defTabSz="914400">
              <a:lnSpc>
                <a:spcPct val="90000"/>
              </a:lnSpc>
              <a:spcBef>
                <a:spcPts val="1000"/>
              </a:spcBef>
              <a:spcAft>
                <a:spcPts val="0"/>
              </a:spcAft>
              <a:buSzPts val="1100"/>
              <a:buFont typeface="Arial" panose="020B0604020202020204" pitchFamily="34" charset="0"/>
              <a:buChar char="•"/>
            </a:pPr>
            <a:r>
              <a:rPr lang="en-US" sz="1500" dirty="0">
                <a:sym typeface="Arial"/>
              </a:rPr>
              <a:t>Industry</a:t>
            </a:r>
          </a:p>
          <a:p>
            <a:pPr marL="914400" lvl="1" indent="-228600" defTabSz="914400">
              <a:lnSpc>
                <a:spcPct val="90000"/>
              </a:lnSpc>
              <a:spcBef>
                <a:spcPts val="1000"/>
              </a:spcBef>
              <a:spcAft>
                <a:spcPts val="0"/>
              </a:spcAft>
              <a:buSzPts val="1100"/>
              <a:buFont typeface="Arial" panose="020B0604020202020204" pitchFamily="34" charset="0"/>
              <a:buChar char="•"/>
            </a:pPr>
            <a:r>
              <a:rPr lang="en-US" sz="1500" dirty="0">
                <a:sym typeface="Arial"/>
              </a:rPr>
              <a:t>Funding Rounds</a:t>
            </a:r>
          </a:p>
          <a:p>
            <a:pPr marL="914400" lvl="1" indent="-228600" defTabSz="914400">
              <a:lnSpc>
                <a:spcPct val="90000"/>
              </a:lnSpc>
              <a:spcBef>
                <a:spcPts val="1000"/>
              </a:spcBef>
              <a:spcAft>
                <a:spcPts val="0"/>
              </a:spcAft>
              <a:buSzPts val="1100"/>
              <a:buFont typeface="Arial" panose="020B0604020202020204" pitchFamily="34" charset="0"/>
              <a:buChar char="•"/>
            </a:pPr>
            <a:r>
              <a:rPr lang="en-US" sz="1500" dirty="0">
                <a:sym typeface="Arial"/>
              </a:rPr>
              <a:t>Funding Received</a:t>
            </a:r>
          </a:p>
          <a:p>
            <a:pPr marL="914400" lvl="1" indent="-228600" defTabSz="914400">
              <a:lnSpc>
                <a:spcPct val="90000"/>
              </a:lnSpc>
              <a:spcBef>
                <a:spcPts val="1000"/>
              </a:spcBef>
              <a:spcAft>
                <a:spcPts val="0"/>
              </a:spcAft>
              <a:buSzPts val="1100"/>
              <a:buFont typeface="Arial" panose="020B0604020202020204" pitchFamily="34" charset="0"/>
              <a:buChar char="•"/>
            </a:pPr>
            <a:r>
              <a:rPr lang="en-US" sz="1500" dirty="0">
                <a:sym typeface="Arial"/>
              </a:rPr>
              <a:t>Number of Investors Average funds raised</a:t>
            </a:r>
          </a:p>
          <a:p>
            <a:pPr marL="914400" lvl="1" indent="-228600" defTabSz="914400">
              <a:lnSpc>
                <a:spcPct val="90000"/>
              </a:lnSpc>
              <a:spcBef>
                <a:spcPts val="1000"/>
              </a:spcBef>
              <a:spcAft>
                <a:spcPts val="0"/>
              </a:spcAft>
              <a:buSzPts val="1100"/>
              <a:buFont typeface="Arial" panose="020B0604020202020204" pitchFamily="34" charset="0"/>
              <a:buChar char="•"/>
            </a:pPr>
            <a:r>
              <a:rPr lang="en-US" sz="1500" dirty="0">
                <a:sym typeface="Arial"/>
              </a:rPr>
              <a:t>Average time between rounds</a:t>
            </a:r>
          </a:p>
          <a:p>
            <a:pPr marL="914400" lvl="1" indent="-228600" defTabSz="914400">
              <a:lnSpc>
                <a:spcPct val="90000"/>
              </a:lnSpc>
              <a:spcBef>
                <a:spcPts val="1000"/>
              </a:spcBef>
              <a:spcAft>
                <a:spcPts val="0"/>
              </a:spcAft>
              <a:buSzPts val="1100"/>
              <a:buFont typeface="Arial" panose="020B0604020202020204" pitchFamily="34" charset="0"/>
              <a:buChar char="•"/>
            </a:pPr>
            <a:r>
              <a:rPr lang="en-US" sz="1500" dirty="0">
                <a:sym typeface="Arial"/>
              </a:rPr>
              <a:t>Annual Recurring Revenue (ARR)</a:t>
            </a:r>
            <a:endParaRPr lang="en-US" sz="1500" dirty="0"/>
          </a:p>
        </p:txBody>
      </p:sp>
      <p:sp>
        <p:nvSpPr>
          <p:cNvPr id="160" name="Rectangle 98">
            <a:extLst>
              <a:ext uri="{FF2B5EF4-FFF2-40B4-BE49-F238E27FC236}">
                <a16:creationId xmlns:a16="http://schemas.microsoft.com/office/drawing/2014/main" id="{D43721A6-FEC0-463C-9B9C-B96C6888E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7703" y="723519"/>
            <a:ext cx="4080510" cy="370241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1" name="Rectangle 100">
            <a:extLst>
              <a:ext uri="{FF2B5EF4-FFF2-40B4-BE49-F238E27FC236}">
                <a16:creationId xmlns:a16="http://schemas.microsoft.com/office/drawing/2014/main" id="{D50E3799-9952-4F22-9C21-8EA2CA25D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3024" y="846512"/>
            <a:ext cx="3829870" cy="3456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8" name="Picture 157" descr="Graph">
            <a:extLst>
              <a:ext uri="{FF2B5EF4-FFF2-40B4-BE49-F238E27FC236}">
                <a16:creationId xmlns:a16="http://schemas.microsoft.com/office/drawing/2014/main" id="{A63BD691-5089-4E16-8350-ED275E270BDE}"/>
              </a:ext>
            </a:extLst>
          </p:cNvPr>
          <p:cNvPicPr>
            <a:picLocks noChangeAspect="1"/>
          </p:cNvPicPr>
          <p:nvPr/>
        </p:nvPicPr>
        <p:blipFill rotWithShape="1">
          <a:blip r:embed="rId3"/>
          <a:srcRect t="3981" b="6019"/>
          <a:stretch/>
        </p:blipFill>
        <p:spPr>
          <a:xfrm>
            <a:off x="4704591" y="1067243"/>
            <a:ext cx="3586734" cy="30090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60"/>
        <p:cNvGrpSpPr/>
        <p:nvPr/>
      </p:nvGrpSpPr>
      <p:grpSpPr>
        <a:xfrm>
          <a:off x="0" y="0"/>
          <a:ext cx="0" cy="0"/>
          <a:chOff x="0" y="0"/>
          <a:chExt cx="0" cy="0"/>
        </a:xfrm>
      </p:grpSpPr>
      <p:sp>
        <p:nvSpPr>
          <p:cNvPr id="161" name="Google Shape;161;p17"/>
          <p:cNvSpPr txBox="1">
            <a:spLocks noGrp="1"/>
          </p:cNvSpPr>
          <p:nvPr>
            <p:ph type="title"/>
          </p:nvPr>
        </p:nvSpPr>
        <p:spPr>
          <a:xfrm>
            <a:off x="603504" y="723519"/>
            <a:ext cx="3357604" cy="891540"/>
          </a:xfrm>
          <a:prstGeom prst="rect">
            <a:avLst/>
          </a:prstGeom>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spc="200"/>
              <a:t>Aggregate Data Collected</a:t>
            </a:r>
          </a:p>
        </p:txBody>
      </p:sp>
      <p:sp>
        <p:nvSpPr>
          <p:cNvPr id="163" name="Google Shape;163;p17"/>
          <p:cNvSpPr txBox="1"/>
          <p:nvPr/>
        </p:nvSpPr>
        <p:spPr>
          <a:xfrm>
            <a:off x="602433" y="1978533"/>
            <a:ext cx="3369699" cy="2447404"/>
          </a:xfrm>
          <a:prstGeom prst="rect">
            <a:avLst/>
          </a:prstGeom>
        </p:spPr>
        <p:txBody>
          <a:bodyPr spcFirstLastPara="1" vert="horz" lIns="91440" tIns="45720" rIns="91440" bIns="45720" rtlCol="0" anchorCtr="0">
            <a:normAutofit/>
          </a:bodyPr>
          <a:lstStyle/>
          <a:p>
            <a:pPr marL="457200" lvl="0" indent="-228600" defTabSz="914400">
              <a:lnSpc>
                <a:spcPct val="90000"/>
              </a:lnSpc>
              <a:spcBef>
                <a:spcPts val="1000"/>
              </a:spcBef>
              <a:spcAft>
                <a:spcPts val="0"/>
              </a:spcAft>
              <a:buClr>
                <a:schemeClr val="accent2"/>
              </a:buClr>
              <a:buSzPts val="1400"/>
              <a:buFont typeface="Arial" panose="020B0604020202020204" pitchFamily="34" charset="0"/>
              <a:buChar char="•"/>
            </a:pPr>
            <a:r>
              <a:rPr lang="en-US">
                <a:solidFill>
                  <a:schemeClr val="tx1">
                    <a:lumMod val="85000"/>
                    <a:lumOff val="15000"/>
                  </a:schemeClr>
                </a:solidFill>
                <a:sym typeface="Lato"/>
              </a:rPr>
              <a:t>Dependent Company Status</a:t>
            </a:r>
          </a:p>
          <a:p>
            <a:pPr marL="914400" lvl="1" indent="-228600" defTabSz="914400">
              <a:lnSpc>
                <a:spcPct val="90000"/>
              </a:lnSpc>
              <a:spcBef>
                <a:spcPts val="1000"/>
              </a:spcBef>
              <a:spcAft>
                <a:spcPts val="0"/>
              </a:spcAft>
              <a:buClr>
                <a:schemeClr val="accent2"/>
              </a:buClr>
              <a:buSzPts val="1400"/>
              <a:buFont typeface="Arial" panose="020B0604020202020204" pitchFamily="34" charset="0"/>
              <a:buChar char="•"/>
            </a:pPr>
            <a:r>
              <a:rPr lang="en-US">
                <a:solidFill>
                  <a:schemeClr val="tx1">
                    <a:lumMod val="85000"/>
                    <a:lumOff val="15000"/>
                  </a:schemeClr>
                </a:solidFill>
                <a:sym typeface="Lato"/>
              </a:rPr>
              <a:t>y-column</a:t>
            </a:r>
          </a:p>
          <a:p>
            <a:pPr marL="0" lvl="0" indent="-228600" defTabSz="914400">
              <a:lnSpc>
                <a:spcPct val="90000"/>
              </a:lnSpc>
              <a:spcBef>
                <a:spcPts val="1000"/>
              </a:spcBef>
              <a:spcAft>
                <a:spcPts val="0"/>
              </a:spcAft>
              <a:buClr>
                <a:schemeClr val="accent2"/>
              </a:buClr>
              <a:buFont typeface="Arial" panose="020B0604020202020204" pitchFamily="34" charset="0"/>
              <a:buChar char="•"/>
            </a:pPr>
            <a:endParaRPr lang="en-US">
              <a:solidFill>
                <a:schemeClr val="tx1">
                  <a:lumMod val="85000"/>
                  <a:lumOff val="15000"/>
                </a:schemeClr>
              </a:solidFill>
              <a:sym typeface="Lato"/>
            </a:endParaRPr>
          </a:p>
          <a:p>
            <a:pPr marL="0" lvl="0" indent="-228600" defTabSz="914400">
              <a:lnSpc>
                <a:spcPct val="90000"/>
              </a:lnSpc>
              <a:spcBef>
                <a:spcPts val="1000"/>
              </a:spcBef>
              <a:spcAft>
                <a:spcPts val="0"/>
              </a:spcAft>
              <a:buClr>
                <a:schemeClr val="accent2"/>
              </a:buClr>
              <a:buFont typeface="Arial" panose="020B0604020202020204" pitchFamily="34" charset="0"/>
              <a:buChar char="•"/>
            </a:pPr>
            <a:endParaRPr lang="en-US">
              <a:solidFill>
                <a:schemeClr val="tx1">
                  <a:lumMod val="85000"/>
                  <a:lumOff val="15000"/>
                </a:schemeClr>
              </a:solidFill>
              <a:sym typeface="Lato"/>
            </a:endParaRPr>
          </a:p>
          <a:p>
            <a:pPr marL="457200" lvl="0" indent="-228600" defTabSz="914400">
              <a:lnSpc>
                <a:spcPct val="90000"/>
              </a:lnSpc>
              <a:spcBef>
                <a:spcPts val="1000"/>
              </a:spcBef>
              <a:spcAft>
                <a:spcPts val="0"/>
              </a:spcAft>
              <a:buClr>
                <a:schemeClr val="accent2"/>
              </a:buClr>
              <a:buSzPts val="1400"/>
              <a:buFont typeface="Arial" panose="020B0604020202020204" pitchFamily="34" charset="0"/>
              <a:buChar char="•"/>
            </a:pPr>
            <a:r>
              <a:rPr lang="en-US">
                <a:solidFill>
                  <a:schemeClr val="tx1">
                    <a:lumMod val="85000"/>
                    <a:lumOff val="15000"/>
                  </a:schemeClr>
                </a:solidFill>
                <a:sym typeface="Lato"/>
              </a:rPr>
              <a:t>Everything else: </a:t>
            </a:r>
          </a:p>
          <a:p>
            <a:pPr marL="914400" lvl="1" indent="-228600" defTabSz="914400">
              <a:lnSpc>
                <a:spcPct val="90000"/>
              </a:lnSpc>
              <a:spcBef>
                <a:spcPts val="1000"/>
              </a:spcBef>
              <a:spcAft>
                <a:spcPts val="0"/>
              </a:spcAft>
              <a:buClr>
                <a:schemeClr val="accent2"/>
              </a:buClr>
              <a:buSzPts val="1400"/>
              <a:buFont typeface="Arial" panose="020B0604020202020204" pitchFamily="34" charset="0"/>
              <a:buChar char="•"/>
            </a:pPr>
            <a:r>
              <a:rPr lang="en-US">
                <a:solidFill>
                  <a:schemeClr val="tx1">
                    <a:lumMod val="85000"/>
                    <a:lumOff val="15000"/>
                  </a:schemeClr>
                </a:solidFill>
                <a:sym typeface="Lato"/>
              </a:rPr>
              <a:t>X-columns</a:t>
            </a:r>
          </a:p>
        </p:txBody>
      </p:sp>
      <p:sp>
        <p:nvSpPr>
          <p:cNvPr id="165" name="Rectangle 103">
            <a:extLst>
              <a:ext uri="{FF2B5EF4-FFF2-40B4-BE49-F238E27FC236}">
                <a16:creationId xmlns:a16="http://schemas.microsoft.com/office/drawing/2014/main" id="{D43721A6-FEC0-463C-9B9C-B96C6888E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7703" y="723519"/>
            <a:ext cx="4080510" cy="370241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05">
            <a:extLst>
              <a:ext uri="{FF2B5EF4-FFF2-40B4-BE49-F238E27FC236}">
                <a16:creationId xmlns:a16="http://schemas.microsoft.com/office/drawing/2014/main" id="{D50E3799-9952-4F22-9C21-8EA2CA25D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3024" y="846512"/>
            <a:ext cx="3829870" cy="3456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Google Shape;162;p17"/>
          <p:cNvPicPr preferRelativeResize="0"/>
          <p:nvPr/>
        </p:nvPicPr>
        <p:blipFill rotWithShape="1">
          <a:blip r:embed="rId3"/>
          <a:srcRect l="2145" r="7423" b="-1"/>
          <a:stretch/>
        </p:blipFill>
        <p:spPr>
          <a:xfrm>
            <a:off x="4704591" y="1087381"/>
            <a:ext cx="3586734" cy="2974694"/>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603504" y="723519"/>
            <a:ext cx="3357604" cy="891540"/>
          </a:xfrm>
          <a:prstGeom prst="rect">
            <a:avLst/>
          </a:prstGeom>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spc="200"/>
              <a:t>Model: Random Forest Classifier</a:t>
            </a:r>
          </a:p>
        </p:txBody>
      </p:sp>
      <p:sp>
        <p:nvSpPr>
          <p:cNvPr id="169" name="Google Shape;169;p18"/>
          <p:cNvSpPr txBox="1">
            <a:spLocks noGrp="1"/>
          </p:cNvSpPr>
          <p:nvPr>
            <p:ph type="body" idx="1"/>
          </p:nvPr>
        </p:nvSpPr>
        <p:spPr>
          <a:xfrm>
            <a:off x="602433" y="1978533"/>
            <a:ext cx="3369699" cy="2447404"/>
          </a:xfrm>
          <a:prstGeom prst="rect">
            <a:avLst/>
          </a:prstGeom>
        </p:spPr>
        <p:txBody>
          <a:bodyPr spcFirstLastPara="1" vert="horz" lIns="91440" tIns="45720" rIns="91440" bIns="45720" rtlCol="0" anchorCtr="0">
            <a:normAutofit/>
          </a:bodyPr>
          <a:lstStyle/>
          <a:p>
            <a:pPr marL="0" lvl="0" indent="-228600" defTabSz="914400">
              <a:spcBef>
                <a:spcPts val="1000"/>
              </a:spcBef>
              <a:spcAft>
                <a:spcPts val="0"/>
              </a:spcAft>
              <a:buFont typeface="Arial" panose="020B0604020202020204" pitchFamily="34" charset="0"/>
              <a:buChar char="•"/>
            </a:pPr>
            <a:r>
              <a:rPr lang="en-US" sz="1200">
                <a:sym typeface="Montserrat"/>
              </a:rPr>
              <a:t>The algorithm works in 4 steps:</a:t>
            </a:r>
          </a:p>
          <a:p>
            <a:pPr marL="457200" lvl="0" indent="-228600" defTabSz="914400">
              <a:spcBef>
                <a:spcPts val="1000"/>
              </a:spcBef>
              <a:spcAft>
                <a:spcPts val="0"/>
              </a:spcAft>
              <a:buSzPts val="1500"/>
              <a:buFont typeface="Arial" panose="020B0604020202020204" pitchFamily="34" charset="0"/>
              <a:buChar char="•"/>
            </a:pPr>
            <a:r>
              <a:rPr lang="en-US" sz="1200">
                <a:sym typeface="Montserrat"/>
              </a:rPr>
              <a:t>Select random samples from given dataset</a:t>
            </a:r>
          </a:p>
          <a:p>
            <a:pPr marL="457200" lvl="0" indent="-228600" defTabSz="914400">
              <a:spcBef>
                <a:spcPts val="1000"/>
              </a:spcBef>
              <a:spcAft>
                <a:spcPts val="0"/>
              </a:spcAft>
              <a:buSzPts val="1500"/>
              <a:buFont typeface="Arial" panose="020B0604020202020204" pitchFamily="34" charset="0"/>
              <a:buChar char="•"/>
            </a:pPr>
            <a:r>
              <a:rPr lang="en-US" sz="1200">
                <a:sym typeface="Montserrat"/>
              </a:rPr>
              <a:t>Construct a decision tree for each sample and get a prediction result from each decision tree</a:t>
            </a:r>
          </a:p>
          <a:p>
            <a:pPr marL="457200" lvl="0" indent="-228600" defTabSz="914400">
              <a:spcBef>
                <a:spcPts val="1000"/>
              </a:spcBef>
              <a:spcAft>
                <a:spcPts val="0"/>
              </a:spcAft>
              <a:buSzPts val="1500"/>
              <a:buFont typeface="Arial" panose="020B0604020202020204" pitchFamily="34" charset="0"/>
              <a:buChar char="•"/>
            </a:pPr>
            <a:r>
              <a:rPr lang="en-US" sz="1200">
                <a:sym typeface="Montserrat"/>
              </a:rPr>
              <a:t>Perform a vote for each predicted result</a:t>
            </a:r>
          </a:p>
          <a:p>
            <a:pPr marL="457200" lvl="0" indent="-228600" defTabSz="914400">
              <a:spcBef>
                <a:spcPts val="1000"/>
              </a:spcBef>
              <a:spcAft>
                <a:spcPts val="0"/>
              </a:spcAft>
              <a:buSzPts val="1500"/>
              <a:buFont typeface="Arial" panose="020B0604020202020204" pitchFamily="34" charset="0"/>
              <a:buChar char="•"/>
            </a:pPr>
            <a:r>
              <a:rPr lang="en-US" sz="1200">
                <a:sym typeface="Montserrat"/>
              </a:rPr>
              <a:t>Select the prediction result with the most votes as the final prediction</a:t>
            </a:r>
          </a:p>
        </p:txBody>
      </p:sp>
      <p:sp>
        <p:nvSpPr>
          <p:cNvPr id="171" name="Rectangle 109">
            <a:extLst>
              <a:ext uri="{FF2B5EF4-FFF2-40B4-BE49-F238E27FC236}">
                <a16:creationId xmlns:a16="http://schemas.microsoft.com/office/drawing/2014/main" id="{D43721A6-FEC0-463C-9B9C-B96C6888E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7703" y="723519"/>
            <a:ext cx="4080510" cy="370241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11">
            <a:extLst>
              <a:ext uri="{FF2B5EF4-FFF2-40B4-BE49-F238E27FC236}">
                <a16:creationId xmlns:a16="http://schemas.microsoft.com/office/drawing/2014/main" id="{D50E3799-9952-4F22-9C21-8EA2CA25D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3024" y="846512"/>
            <a:ext cx="3829870" cy="3456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8" name="Google Shape;168;p18"/>
          <p:cNvPicPr preferRelativeResize="0"/>
          <p:nvPr/>
        </p:nvPicPr>
        <p:blipFill>
          <a:blip r:embed="rId3"/>
          <a:stretch>
            <a:fillRect/>
          </a:stretch>
        </p:blipFill>
        <p:spPr>
          <a:xfrm>
            <a:off x="4704591" y="1243153"/>
            <a:ext cx="3586734" cy="2663149"/>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603504" y="723519"/>
            <a:ext cx="3357604" cy="891540"/>
          </a:xfrm>
          <a:prstGeom prst="rect">
            <a:avLst/>
          </a:prstGeom>
        </p:spPr>
        <p:txBody>
          <a:bodyPr spcFirstLastPara="1" vert="horz" lIns="182880" tIns="182880" rIns="182880" bIns="182880" rtlCol="0" anchor="ctr" anchorCtr="0">
            <a:normAutofit/>
          </a:bodyPr>
          <a:lstStyle/>
          <a:p>
            <a:pPr marL="0" lvl="0" indent="0" defTabSz="914400">
              <a:spcBef>
                <a:spcPct val="0"/>
              </a:spcBef>
              <a:spcAft>
                <a:spcPts val="0"/>
              </a:spcAft>
            </a:pPr>
            <a:r>
              <a:rPr lang="en-US" sz="2000" spc="200"/>
              <a:t>Classification Tree</a:t>
            </a:r>
          </a:p>
        </p:txBody>
      </p:sp>
      <p:sp>
        <p:nvSpPr>
          <p:cNvPr id="176" name="Google Shape;176;p19"/>
          <p:cNvSpPr txBox="1">
            <a:spLocks noGrp="1"/>
          </p:cNvSpPr>
          <p:nvPr>
            <p:ph type="body" idx="1"/>
          </p:nvPr>
        </p:nvSpPr>
        <p:spPr>
          <a:xfrm>
            <a:off x="602433" y="1978533"/>
            <a:ext cx="3369699" cy="2447404"/>
          </a:xfrm>
          <a:prstGeom prst="rect">
            <a:avLst/>
          </a:prstGeom>
        </p:spPr>
        <p:txBody>
          <a:bodyPr spcFirstLastPara="1" vert="horz" lIns="91440" tIns="45720" rIns="91440" bIns="45720" rtlCol="0" anchorCtr="0">
            <a:normAutofit/>
          </a:bodyPr>
          <a:lstStyle/>
          <a:p>
            <a:pPr marL="0" lvl="0" indent="-228600" defTabSz="914400">
              <a:spcBef>
                <a:spcPts val="1000"/>
              </a:spcBef>
              <a:spcAft>
                <a:spcPts val="0"/>
              </a:spcAft>
              <a:buFont typeface="Arial" panose="020B0604020202020204" pitchFamily="34" charset="0"/>
              <a:buChar char="•"/>
            </a:pPr>
            <a:r>
              <a:rPr lang="en-US" dirty="0"/>
              <a:t>In our data, we see that a classification tree gives us        48/118 true positives and 70/118 true negatives. </a:t>
            </a:r>
          </a:p>
          <a:p>
            <a:pPr marL="0" lvl="0" indent="-228600" defTabSz="914400">
              <a:spcBef>
                <a:spcPts val="1000"/>
              </a:spcBef>
              <a:spcAft>
                <a:spcPts val="1200"/>
              </a:spcAft>
              <a:buFont typeface="Arial" panose="020B0604020202020204" pitchFamily="34" charset="0"/>
              <a:buChar char="•"/>
            </a:pPr>
            <a:r>
              <a:rPr lang="en-US" dirty="0"/>
              <a:t>The accuracy , precision,  sensitivity, and specify is 100 percent for our model </a:t>
            </a:r>
          </a:p>
        </p:txBody>
      </p:sp>
      <p:sp>
        <p:nvSpPr>
          <p:cNvPr id="182" name="Rectangle 117">
            <a:extLst>
              <a:ext uri="{FF2B5EF4-FFF2-40B4-BE49-F238E27FC236}">
                <a16:creationId xmlns:a16="http://schemas.microsoft.com/office/drawing/2014/main" id="{D43721A6-FEC0-463C-9B9C-B96C6888E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7703" y="723519"/>
            <a:ext cx="4080510" cy="370241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Rectangle 119">
            <a:extLst>
              <a:ext uri="{FF2B5EF4-FFF2-40B4-BE49-F238E27FC236}">
                <a16:creationId xmlns:a16="http://schemas.microsoft.com/office/drawing/2014/main" id="{D50E3799-9952-4F22-9C21-8EA2CA25D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3024" y="846512"/>
            <a:ext cx="3829870" cy="3456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Google Shape;177;p19"/>
          <p:cNvPicPr preferRelativeResize="0"/>
          <p:nvPr/>
        </p:nvPicPr>
        <p:blipFill>
          <a:blip r:embed="rId3"/>
          <a:stretch>
            <a:fillRect/>
          </a:stretch>
        </p:blipFill>
        <p:spPr>
          <a:xfrm>
            <a:off x="4704591" y="1889898"/>
            <a:ext cx="3586734" cy="1369659"/>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603504" y="723519"/>
            <a:ext cx="3357604" cy="891540"/>
          </a:xfrm>
          <a:prstGeom prst="rect">
            <a:avLst/>
          </a:prstGeom>
        </p:spPr>
        <p:txBody>
          <a:bodyPr spcFirstLastPara="1" vert="horz" lIns="182880" tIns="182880" rIns="182880" bIns="182880" rtlCol="0" anchor="ctr" anchorCtr="0">
            <a:normAutofit/>
          </a:bodyPr>
          <a:lstStyle/>
          <a:p>
            <a:pPr marL="0" lvl="0" indent="0" defTabSz="914400">
              <a:spcBef>
                <a:spcPct val="0"/>
              </a:spcBef>
              <a:spcAft>
                <a:spcPts val="0"/>
              </a:spcAft>
            </a:pPr>
            <a:r>
              <a:rPr lang="en-US" sz="2000" spc="200"/>
              <a:t>Models: AdaBoost</a:t>
            </a:r>
          </a:p>
        </p:txBody>
      </p:sp>
      <p:sp>
        <p:nvSpPr>
          <p:cNvPr id="183" name="Google Shape;183;p20"/>
          <p:cNvSpPr txBox="1">
            <a:spLocks noGrp="1"/>
          </p:cNvSpPr>
          <p:nvPr>
            <p:ph type="body" idx="1"/>
          </p:nvPr>
        </p:nvSpPr>
        <p:spPr>
          <a:xfrm>
            <a:off x="602433" y="1978533"/>
            <a:ext cx="3369699" cy="2447404"/>
          </a:xfrm>
          <a:prstGeom prst="rect">
            <a:avLst/>
          </a:prstGeom>
        </p:spPr>
        <p:txBody>
          <a:bodyPr spcFirstLastPara="1" vert="horz" lIns="91440" tIns="45720" rIns="91440" bIns="45720" rtlCol="0" anchorCtr="0">
            <a:normAutofit/>
          </a:bodyPr>
          <a:lstStyle/>
          <a:p>
            <a:pPr marL="457200" lvl="0" indent="-228600" defTabSz="914400">
              <a:spcBef>
                <a:spcPts val="1000"/>
              </a:spcBef>
              <a:spcAft>
                <a:spcPts val="0"/>
              </a:spcAft>
              <a:buSzPts val="1300"/>
              <a:buFont typeface="Arial" panose="020B0604020202020204" pitchFamily="34" charset="0"/>
              <a:buChar char="•"/>
            </a:pPr>
            <a:r>
              <a:rPr lang="en-US"/>
              <a:t>Multiple Weak Learning Models</a:t>
            </a:r>
          </a:p>
          <a:p>
            <a:pPr marL="914400" lvl="1" indent="-228600" defTabSz="914400">
              <a:spcBef>
                <a:spcPts val="1000"/>
              </a:spcBef>
              <a:spcAft>
                <a:spcPts val="0"/>
              </a:spcAft>
              <a:buSzPts val="1100"/>
              <a:buFont typeface="Arial" panose="020B0604020202020204" pitchFamily="34" charset="0"/>
              <a:buChar char="•"/>
            </a:pPr>
            <a:r>
              <a:rPr lang="en-US"/>
              <a:t>Weighed differently</a:t>
            </a:r>
          </a:p>
          <a:p>
            <a:pPr marL="914400" lvl="1" indent="-228600" defTabSz="914400">
              <a:spcBef>
                <a:spcPts val="1000"/>
              </a:spcBef>
              <a:spcAft>
                <a:spcPts val="0"/>
              </a:spcAft>
              <a:buSzPts val="1100"/>
              <a:buFont typeface="Arial" panose="020B0604020202020204" pitchFamily="34" charset="0"/>
              <a:buChar char="•"/>
            </a:pPr>
            <a:r>
              <a:rPr lang="en-US"/>
              <a:t>Each iteration changes weights</a:t>
            </a:r>
          </a:p>
          <a:p>
            <a:pPr marL="914400" lvl="1" indent="-228600" defTabSz="914400">
              <a:spcBef>
                <a:spcPts val="1000"/>
              </a:spcBef>
              <a:spcAft>
                <a:spcPts val="0"/>
              </a:spcAft>
              <a:buSzPts val="1100"/>
              <a:buFont typeface="Arial" panose="020B0604020202020204" pitchFamily="34" charset="0"/>
              <a:buChar char="•"/>
            </a:pPr>
            <a:r>
              <a:rPr lang="en-US"/>
              <a:t>Will average every small model into the big model in the end</a:t>
            </a:r>
          </a:p>
          <a:p>
            <a:pPr marL="457200" lvl="0" indent="-228600" defTabSz="914400">
              <a:spcBef>
                <a:spcPts val="1000"/>
              </a:spcBef>
              <a:spcAft>
                <a:spcPts val="0"/>
              </a:spcAft>
              <a:buSzPts val="1300"/>
              <a:buFont typeface="Arial" panose="020B0604020202020204" pitchFamily="34" charset="0"/>
              <a:buChar char="•"/>
            </a:pPr>
            <a:r>
              <a:rPr lang="en-US"/>
              <a:t>In our situation, we believe this model was overfitted as it gave us a 100% prediction on our train/test data</a:t>
            </a:r>
          </a:p>
        </p:txBody>
      </p:sp>
      <p:sp>
        <p:nvSpPr>
          <p:cNvPr id="186" name="Rectangle 124">
            <a:extLst>
              <a:ext uri="{FF2B5EF4-FFF2-40B4-BE49-F238E27FC236}">
                <a16:creationId xmlns:a16="http://schemas.microsoft.com/office/drawing/2014/main" id="{D43721A6-FEC0-463C-9B9C-B96C6888E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7703" y="723519"/>
            <a:ext cx="4080510" cy="370241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26">
            <a:extLst>
              <a:ext uri="{FF2B5EF4-FFF2-40B4-BE49-F238E27FC236}">
                <a16:creationId xmlns:a16="http://schemas.microsoft.com/office/drawing/2014/main" id="{D50E3799-9952-4F22-9C21-8EA2CA25D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3024" y="846512"/>
            <a:ext cx="3829870" cy="3456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Google Shape;184;p20"/>
          <p:cNvPicPr preferRelativeResize="0"/>
          <p:nvPr/>
        </p:nvPicPr>
        <p:blipFill>
          <a:blip r:embed="rId3"/>
          <a:stretch>
            <a:fillRect/>
          </a:stretch>
        </p:blipFill>
        <p:spPr>
          <a:xfrm>
            <a:off x="4704591" y="1247636"/>
            <a:ext cx="3586734" cy="2654183"/>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603504" y="723519"/>
            <a:ext cx="3357604" cy="891540"/>
          </a:xfrm>
          <a:prstGeom prst="rect">
            <a:avLst/>
          </a:prstGeom>
        </p:spPr>
        <p:txBody>
          <a:bodyPr spcFirstLastPara="1" vert="horz" lIns="182880" tIns="182880" rIns="182880" bIns="182880" rtlCol="0" anchor="ctr" anchorCtr="0">
            <a:normAutofit/>
          </a:bodyPr>
          <a:lstStyle/>
          <a:p>
            <a:pPr marL="0" lvl="0" indent="0" defTabSz="914400">
              <a:spcBef>
                <a:spcPct val="0"/>
              </a:spcBef>
              <a:spcAft>
                <a:spcPts val="0"/>
              </a:spcAft>
            </a:pPr>
            <a:r>
              <a:rPr lang="en-US" sz="1800" spc="200"/>
              <a:t>Gaussian Process Classifier Model</a:t>
            </a:r>
          </a:p>
        </p:txBody>
      </p:sp>
      <p:sp>
        <p:nvSpPr>
          <p:cNvPr id="190" name="Google Shape;190;p21"/>
          <p:cNvSpPr txBox="1">
            <a:spLocks noGrp="1"/>
          </p:cNvSpPr>
          <p:nvPr>
            <p:ph type="body" idx="1"/>
          </p:nvPr>
        </p:nvSpPr>
        <p:spPr>
          <a:xfrm>
            <a:off x="602433" y="1978533"/>
            <a:ext cx="3369699" cy="2447404"/>
          </a:xfrm>
          <a:prstGeom prst="rect">
            <a:avLst/>
          </a:prstGeom>
        </p:spPr>
        <p:txBody>
          <a:bodyPr spcFirstLastPara="1" vert="horz" lIns="91440" tIns="45720" rIns="91440" bIns="45720" rtlCol="0" anchorCtr="0">
            <a:normAutofit/>
          </a:bodyPr>
          <a:lstStyle/>
          <a:p>
            <a:pPr marL="457200" lvl="0" indent="-228600" defTabSz="914400">
              <a:spcBef>
                <a:spcPts val="1000"/>
              </a:spcBef>
              <a:spcAft>
                <a:spcPts val="0"/>
              </a:spcAft>
              <a:buSzPts val="1300"/>
              <a:buFont typeface="Arial" panose="020B0604020202020204" pitchFamily="34" charset="0"/>
              <a:buChar char="•"/>
            </a:pPr>
            <a:r>
              <a:rPr lang="en-US"/>
              <a:t>Prediction is probabilistic</a:t>
            </a:r>
          </a:p>
          <a:p>
            <a:pPr marL="914400" lvl="1" indent="-228600" defTabSz="914400">
              <a:spcBef>
                <a:spcPts val="1000"/>
              </a:spcBef>
              <a:spcAft>
                <a:spcPts val="0"/>
              </a:spcAft>
              <a:buSzPts val="1100"/>
              <a:buFont typeface="Arial" panose="020B0604020202020204" pitchFamily="34" charset="0"/>
              <a:buChar char="•"/>
            </a:pPr>
            <a:r>
              <a:rPr lang="en-US"/>
              <a:t>Returns a classification</a:t>
            </a:r>
          </a:p>
          <a:p>
            <a:pPr marL="1371600" lvl="2" indent="-228600" defTabSz="914400">
              <a:spcBef>
                <a:spcPts val="1000"/>
              </a:spcBef>
              <a:spcAft>
                <a:spcPts val="0"/>
              </a:spcAft>
              <a:buSzPts val="1100"/>
              <a:buFont typeface="Arial" panose="020B0604020202020204" pitchFamily="34" charset="0"/>
              <a:buChar char="•"/>
            </a:pPr>
            <a:r>
              <a:rPr lang="en-US"/>
              <a:t>yes/no</a:t>
            </a:r>
          </a:p>
          <a:p>
            <a:pPr marL="1371600" lvl="2" indent="-228600" defTabSz="914400">
              <a:spcBef>
                <a:spcPts val="1000"/>
              </a:spcBef>
              <a:spcAft>
                <a:spcPts val="0"/>
              </a:spcAft>
              <a:buSzPts val="1100"/>
              <a:buFont typeface="Arial" panose="020B0604020202020204" pitchFamily="34" charset="0"/>
              <a:buChar char="•"/>
            </a:pPr>
            <a:r>
              <a:rPr lang="en-US"/>
              <a:t>1/0</a:t>
            </a:r>
          </a:p>
          <a:p>
            <a:pPr marL="914400" lvl="1" indent="-228600" defTabSz="914400">
              <a:spcBef>
                <a:spcPts val="1000"/>
              </a:spcBef>
              <a:spcAft>
                <a:spcPts val="0"/>
              </a:spcAft>
              <a:buSzPts val="1100"/>
              <a:buFont typeface="Arial" panose="020B0604020202020204" pitchFamily="34" charset="0"/>
              <a:buChar char="•"/>
            </a:pPr>
            <a:r>
              <a:rPr lang="en-US"/>
              <a:t>Goes off regular distribution</a:t>
            </a:r>
          </a:p>
          <a:p>
            <a:pPr marL="457200" lvl="0" indent="-228600" defTabSz="914400">
              <a:spcBef>
                <a:spcPts val="1000"/>
              </a:spcBef>
              <a:spcAft>
                <a:spcPts val="1200"/>
              </a:spcAft>
              <a:buFont typeface="Arial" panose="020B0604020202020204" pitchFamily="34" charset="0"/>
              <a:buChar char="•"/>
            </a:pPr>
            <a:endParaRPr lang="en-US"/>
          </a:p>
        </p:txBody>
      </p:sp>
      <p:sp>
        <p:nvSpPr>
          <p:cNvPr id="196" name="Rectangle 195">
            <a:extLst>
              <a:ext uri="{FF2B5EF4-FFF2-40B4-BE49-F238E27FC236}">
                <a16:creationId xmlns:a16="http://schemas.microsoft.com/office/drawing/2014/main" id="{D43721A6-FEC0-463C-9B9C-B96C6888E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7703" y="723519"/>
            <a:ext cx="4080510" cy="370241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Rectangle 197">
            <a:extLst>
              <a:ext uri="{FF2B5EF4-FFF2-40B4-BE49-F238E27FC236}">
                <a16:creationId xmlns:a16="http://schemas.microsoft.com/office/drawing/2014/main" id="{D50E3799-9952-4F22-9C21-8EA2CA25D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3024" y="846512"/>
            <a:ext cx="3829870" cy="3456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Google Shape;191;p21"/>
          <p:cNvPicPr preferRelativeResize="0"/>
          <p:nvPr/>
        </p:nvPicPr>
        <p:blipFill>
          <a:blip r:embed="rId3"/>
          <a:stretch>
            <a:fillRect/>
          </a:stretch>
        </p:blipFill>
        <p:spPr>
          <a:xfrm>
            <a:off x="4704591" y="1135391"/>
            <a:ext cx="3586734" cy="2878673"/>
          </a:xfrm>
          <a:prstGeom prst="rect">
            <a:avLst/>
          </a:prstGeom>
          <a:noFill/>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{5DC2C7C3-9803-694F-BD1A-1B722F01991C}tf10001120</Template>
  <TotalTime>1399</TotalTime>
  <Words>979</Words>
  <Application>Microsoft Macintosh PowerPoint</Application>
  <PresentationFormat>On-screen Show (16:9)</PresentationFormat>
  <Paragraphs>103</Paragraphs>
  <Slides>13</Slides>
  <Notes>13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Gill Sans MT</vt:lpstr>
      <vt:lpstr>Arial</vt:lpstr>
      <vt:lpstr>Wingdings</vt:lpstr>
      <vt:lpstr>Lato</vt:lpstr>
      <vt:lpstr>Parcel</vt:lpstr>
      <vt:lpstr>Unicorn Predictor</vt:lpstr>
      <vt:lpstr>Our Mission</vt:lpstr>
      <vt:lpstr>Technologies &amp; Data Source</vt:lpstr>
      <vt:lpstr>Key Data Points</vt:lpstr>
      <vt:lpstr>Aggregate Data Collected</vt:lpstr>
      <vt:lpstr>Model: Random Forest Classifier</vt:lpstr>
      <vt:lpstr>Classification Tree</vt:lpstr>
      <vt:lpstr>Models: AdaBoost</vt:lpstr>
      <vt:lpstr>Gaussian Process Classifier Model</vt:lpstr>
      <vt:lpstr>Models: Stochastic Gradient Descent</vt:lpstr>
      <vt:lpstr>Amazon Lex Demo</vt:lpstr>
      <vt:lpstr>Unicorn Predictor 2.0</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Unicorn Predictor</dc:title>
  <cp:lastModifiedBy>Gabriel Silva</cp:lastModifiedBy>
  <cp:revision>7</cp:revision>
  <dcterms:modified xsi:type="dcterms:W3CDTF">2021-04-22T03:09:47Z</dcterms:modified>
</cp:coreProperties>
</file>